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52"/>
  </p:notesMasterIdLst>
  <p:sldIdLst>
    <p:sldId id="257" r:id="rId5"/>
    <p:sldId id="2147047053" r:id="rId6"/>
    <p:sldId id="2147047004" r:id="rId7"/>
    <p:sldId id="2147047005" r:id="rId8"/>
    <p:sldId id="306" r:id="rId9"/>
    <p:sldId id="271" r:id="rId10"/>
    <p:sldId id="272" r:id="rId11"/>
    <p:sldId id="273" r:id="rId12"/>
    <p:sldId id="275" r:id="rId13"/>
    <p:sldId id="276" r:id="rId14"/>
    <p:sldId id="274" r:id="rId15"/>
    <p:sldId id="277" r:id="rId16"/>
    <p:sldId id="2147047000" r:id="rId17"/>
    <p:sldId id="2147047001" r:id="rId18"/>
    <p:sldId id="284" r:id="rId19"/>
    <p:sldId id="2147047003" r:id="rId20"/>
    <p:sldId id="2146849328" r:id="rId21"/>
    <p:sldId id="2147047009" r:id="rId22"/>
    <p:sldId id="2147047011" r:id="rId23"/>
    <p:sldId id="2147047012" r:id="rId24"/>
    <p:sldId id="2147047013" r:id="rId25"/>
    <p:sldId id="2147047073" r:id="rId26"/>
    <p:sldId id="2147047066" r:id="rId27"/>
    <p:sldId id="2147047067" r:id="rId28"/>
    <p:sldId id="2147047078" r:id="rId29"/>
    <p:sldId id="2147047006" r:id="rId30"/>
    <p:sldId id="2147047007" r:id="rId31"/>
    <p:sldId id="2147047024" r:id="rId32"/>
    <p:sldId id="2147047054" r:id="rId33"/>
    <p:sldId id="2147047055" r:id="rId34"/>
    <p:sldId id="2147047056" r:id="rId35"/>
    <p:sldId id="2147047057" r:id="rId36"/>
    <p:sldId id="2147047058" r:id="rId37"/>
    <p:sldId id="2147047059" r:id="rId38"/>
    <p:sldId id="2147047079" r:id="rId39"/>
    <p:sldId id="2147047080" r:id="rId40"/>
    <p:sldId id="2147047044" r:id="rId41"/>
    <p:sldId id="2147047088" r:id="rId42"/>
    <p:sldId id="2147047081" r:id="rId43"/>
    <p:sldId id="2147047083" r:id="rId44"/>
    <p:sldId id="2147047019" r:id="rId45"/>
    <p:sldId id="2147047084" r:id="rId46"/>
    <p:sldId id="2147047085" r:id="rId47"/>
    <p:sldId id="2147047063" r:id="rId48"/>
    <p:sldId id="2147047064" r:id="rId49"/>
    <p:sldId id="2147047087" r:id="rId50"/>
    <p:sldId id="260"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1"/>
    <p:restoredTop sz="96154"/>
  </p:normalViewPr>
  <p:slideViewPr>
    <p:cSldViewPr snapToGrid="0">
      <p:cViewPr varScale="1">
        <p:scale>
          <a:sx n="157" d="100"/>
          <a:sy n="157" d="100"/>
        </p:scale>
        <p:origin x="384" y="160"/>
      </p:cViewPr>
      <p:guideLst>
        <p:guide orient="horz" pos="1620"/>
        <p:guide pos="2880"/>
      </p:guideLst>
    </p:cSldViewPr>
  </p:slideViewPr>
  <p:outlineViewPr>
    <p:cViewPr>
      <p:scale>
        <a:sx n="33" d="100"/>
        <a:sy n="33" d="100"/>
      </p:scale>
      <p:origin x="0" y="-51544"/>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onalisa\Downloads\Apresenta&#231;&#227;o_gr&#225;fico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r>
              <a:rPr lang="en-US"/>
              <a:t>Cadastros realizados na OBM 2023</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endParaRPr lang="en-BR"/>
        </a:p>
      </c:txPr>
    </c:title>
    <c:autoTitleDeleted val="0"/>
    <c:plotArea>
      <c:layout/>
      <c:barChart>
        <c:barDir val="col"/>
        <c:grouping val="clustered"/>
        <c:varyColors val="0"/>
        <c:ser>
          <c:idx val="0"/>
          <c:order val="0"/>
          <c:tx>
            <c:strRef>
              <c:f>[Apresentação_gráficos.xlsx]Planilha3!$B$1</c:f>
              <c:strCache>
                <c:ptCount val="1"/>
                <c:pt idx="0">
                  <c:v>HSL</c:v>
                </c:pt>
              </c:strCache>
            </c:strRef>
          </c:tx>
          <c:spPr>
            <a:solidFill>
              <a:schemeClr val="accent1"/>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[Apresentação_gráficos.xlsx]Planilha3!$B$2:$B$8</c:f>
              <c:numCache>
                <c:formatCode>General</c:formatCode>
                <c:ptCount val="7"/>
                <c:pt idx="0">
                  <c:v>121</c:v>
                </c:pt>
                <c:pt idx="1">
                  <c:v>1785</c:v>
                </c:pt>
                <c:pt idx="2">
                  <c:v>2438</c:v>
                </c:pt>
                <c:pt idx="3">
                  <c:v>2560</c:v>
                </c:pt>
                <c:pt idx="4">
                  <c:v>2666</c:v>
                </c:pt>
                <c:pt idx="5">
                  <c:v>4761</c:v>
                </c:pt>
                <c:pt idx="6">
                  <c:v>2649</c:v>
                </c:pt>
              </c:numCache>
            </c:numRef>
          </c:val>
          <c:extLst>
            <c:ext xmlns:c16="http://schemas.microsoft.com/office/drawing/2014/chart" uri="{C3380CC4-5D6E-409C-BE32-E72D297353CC}">
              <c16:uniqueId val="{00000000-D190-4BA0-857B-7D2D3892E57B}"/>
            </c:ext>
          </c:extLst>
        </c:ser>
        <c:ser>
          <c:idx val="1"/>
          <c:order val="1"/>
          <c:tx>
            <c:strRef>
              <c:f>[Apresentação_gráficos.xlsx]Planilha3!$C$1</c:f>
              <c:strCache>
                <c:ptCount val="1"/>
                <c:pt idx="0">
                  <c:v>MS</c:v>
                </c:pt>
              </c:strCache>
            </c:strRef>
          </c:tx>
          <c:spPr>
            <a:solidFill>
              <a:schemeClr val="accent2"/>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[Apresentação_gráficos.xlsx]Planilha3!$C$2:$C$8</c:f>
              <c:numCache>
                <c:formatCode>General</c:formatCode>
                <c:ptCount val="7"/>
                <c:pt idx="5">
                  <c:v>2865</c:v>
                </c:pt>
                <c:pt idx="6">
                  <c:v>438</c:v>
                </c:pt>
              </c:numCache>
            </c:numRef>
          </c:val>
          <c:extLst>
            <c:ext xmlns:c16="http://schemas.microsoft.com/office/drawing/2014/chart" uri="{C3380CC4-5D6E-409C-BE32-E72D297353CC}">
              <c16:uniqueId val="{00000001-D190-4BA0-857B-7D2D3892E57B}"/>
            </c:ext>
          </c:extLst>
        </c:ser>
        <c:dLbls>
          <c:showLegendKey val="0"/>
          <c:showVal val="0"/>
          <c:showCatName val="0"/>
          <c:showSerName val="0"/>
          <c:showPercent val="0"/>
          <c:showBubbleSize val="0"/>
        </c:dLbls>
        <c:gapWidth val="267"/>
        <c:overlap val="-43"/>
        <c:axId val="443134767"/>
        <c:axId val="443142671"/>
      </c:barChart>
      <c:catAx>
        <c:axId val="44313476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rgbClr val="7030A0"/>
                </a:solidFill>
                <a:latin typeface="+mn-lt"/>
                <a:ea typeface="+mn-ea"/>
                <a:cs typeface="+mn-cs"/>
              </a:defRPr>
            </a:pPr>
            <a:endParaRPr lang="en-BR"/>
          </a:p>
        </c:txPr>
        <c:crossAx val="443142671"/>
        <c:crosses val="autoZero"/>
        <c:auto val="1"/>
        <c:lblAlgn val="ctr"/>
        <c:lblOffset val="100"/>
        <c:noMultiLvlLbl val="0"/>
      </c:catAx>
      <c:valAx>
        <c:axId val="44314267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crossAx val="44313476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solidFill>
            <a:srgbClr val="7030A0"/>
          </a:solidFill>
        </a:defRPr>
      </a:pPr>
      <a:endParaRPr lang="en-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20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Acho que podia ter um exemplo da árvore do portal..</a:t>
            </a:r>
          </a:p>
        </p:txBody>
      </p:sp>
    </p:spTree>
    <p:extLst>
      <p:ext uri="{BB962C8B-B14F-4D97-AF65-F5344CB8AC3E}">
        <p14:creationId xmlns:p14="http://schemas.microsoft.com/office/powerpoint/2010/main" val="269589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14</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21</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80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26</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R"/>
          </a:p>
        </p:txBody>
      </p:sp>
    </p:spTree>
    <p:extLst>
      <p:ext uri="{BB962C8B-B14F-4D97-AF65-F5344CB8AC3E}">
        <p14:creationId xmlns:p14="http://schemas.microsoft.com/office/powerpoint/2010/main" val="6325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33bda669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33bda669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marL="0" lvl="0" indent="0" rtl="0">
              <a:spcBef>
                <a:spcPts val="0"/>
              </a:spcBef>
              <a:spcAft>
                <a:spcPts val="0"/>
              </a:spcAft>
            </a:pPr>
            <a:r>
              <a:rPr lang="pt-BR" sz="5400" dirty="0">
                <a:solidFill>
                  <a:srgbClr val="674EA7"/>
                </a:solidFill>
                <a:latin typeface="Varela Round"/>
                <a:ea typeface="Varela Round"/>
                <a:cs typeface="Varela Round"/>
                <a:sym typeface="Varela Round"/>
              </a:rPr>
              <a:t>Fonte Varela Round</a:t>
            </a:r>
            <a:br>
              <a:rPr lang="pt-BR" sz="5400" dirty="0">
                <a:solidFill>
                  <a:srgbClr val="674EA7"/>
                </a:solidFill>
                <a:latin typeface="Varela Round"/>
                <a:ea typeface="Varela Round"/>
                <a:cs typeface="Varela Round"/>
                <a:sym typeface="Varela Round"/>
              </a:rPr>
            </a:br>
            <a:r>
              <a:rPr lang="pt-BR" sz="5400" dirty="0">
                <a:solidFill>
                  <a:srgbClr val="674EA7"/>
                </a:solidFill>
                <a:latin typeface="Varela Round"/>
                <a:ea typeface="Varela Round"/>
                <a:cs typeface="Varela Round"/>
                <a:sym typeface="Varela Round"/>
              </a:rPr>
              <a:t>Título</a:t>
            </a:r>
            <a:endParaRPr dirty="0"/>
          </a:p>
        </p:txBody>
      </p:sp>
      <p:sp>
        <p:nvSpPr>
          <p:cNvPr id="11" name="Google Shape;11;p2"/>
          <p:cNvSpPr txBox="1">
            <a:spLocks noGrp="1"/>
          </p:cNvSpPr>
          <p:nvPr>
            <p:ph type="subTitle" idx="1" hasCustomPrompt="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Fonte Varela Round</a:t>
            </a:r>
          </a:p>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Título</a:t>
            </a:r>
          </a:p>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en-US"/>
              <a:t>Click to edit Master title style</a:t>
            </a:r>
            <a:endParaRPr lang="pt-BR" dirty="0"/>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4" name="Espaço Reservado para Data 3"/>
          <p:cNvSpPr>
            <a:spLocks noGrp="1"/>
          </p:cNvSpPr>
          <p:nvPr>
            <p:ph type="dt" sz="half" idx="10"/>
          </p:nvPr>
        </p:nvSpPr>
        <p:spPr/>
        <p:txBody>
          <a:bodyPr/>
          <a:lstStyle/>
          <a:p>
            <a:fld id="{7E1CC944-BC11-435F-B80E-12E65DE104DB}" type="datetimeFigureOut">
              <a:rPr lang="pt-BR" smtClean="0"/>
              <a:t>24/01/2024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pic>
        <p:nvPicPr>
          <p:cNvPr id="12" name="Picture 11">
            <a:extLst>
              <a:ext uri="{FF2B5EF4-FFF2-40B4-BE49-F238E27FC236}">
                <a16:creationId xmlns:a16="http://schemas.microsoft.com/office/drawing/2014/main" id="{F70C677F-DDB0-855D-2236-65BECAEF3A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4582" y="4733925"/>
            <a:ext cx="1379418" cy="374366"/>
          </a:xfrm>
          <a:prstGeom prst="rect">
            <a:avLst/>
          </a:prstGeom>
        </p:spPr>
      </p:pic>
    </p:spTree>
    <p:extLst>
      <p:ext uri="{BB962C8B-B14F-4D97-AF65-F5344CB8AC3E}">
        <p14:creationId xmlns:p14="http://schemas.microsoft.com/office/powerpoint/2010/main" val="4547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endParaRPr lang="en-BR" dirty="0"/>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endParaRPr dirty="0"/>
          </a:p>
        </p:txBody>
      </p:sp>
      <p:sp>
        <p:nvSpPr>
          <p:cNvPr id="22" name="Google Shape;22;p5"/>
          <p:cNvSpPr txBox="1">
            <a:spLocks noGrp="1"/>
          </p:cNvSpPr>
          <p:nvPr>
            <p:ph type="body" idx="1" hasCustomPrompt="1"/>
          </p:nvPr>
        </p:nvSpPr>
        <p:spPr>
          <a:xfrm>
            <a:off x="5721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3" name="Google Shape;23;p5"/>
          <p:cNvSpPr txBox="1">
            <a:spLocks noGrp="1"/>
          </p:cNvSpPr>
          <p:nvPr>
            <p:ph type="body" idx="2" hasCustomPrompt="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lvl="0" indent="0" rtl="0">
              <a:spcBef>
                <a:spcPts val="0"/>
              </a:spcBef>
              <a:spcAft>
                <a:spcPts val="0"/>
              </a:spcAft>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t>
            </a:r>
            <a:br>
              <a:rPr lang="pt-BR" sz="2800" dirty="0">
                <a:solidFill>
                  <a:srgbClr val="674EA7"/>
                </a:solidFill>
                <a:latin typeface="Varela Round"/>
                <a:ea typeface="Varela Round"/>
                <a:cs typeface="Varela Round"/>
                <a:sym typeface="Varela Round"/>
              </a:rPr>
            </a:b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hasCustomPrompt="1"/>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2400" dirty="0">
                <a:solidFill>
                  <a:srgbClr val="674EA7"/>
                </a:solidFill>
                <a:latin typeface="Varela Round"/>
                <a:ea typeface="Varela Round"/>
                <a:cs typeface="Varela Round"/>
                <a:sym typeface="Varela Round"/>
              </a:rPr>
              <a:t>Fonte Varela Round</a:t>
            </a:r>
            <a:endParaRPr dirty="0"/>
          </a:p>
        </p:txBody>
      </p:sp>
      <p:sp>
        <p:nvSpPr>
          <p:cNvPr id="30" name="Google Shape;30;p7"/>
          <p:cNvSpPr txBox="1">
            <a:spLocks noGrp="1"/>
          </p:cNvSpPr>
          <p:nvPr>
            <p:ph type="body" idx="1" hasCustomPrompt="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hasCustomPrompt="1"/>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marL="0" marR="0" lvl="0" indent="0" algn="l" defTabSz="914400" rtl="0" eaLnBrk="1" fontAlgn="auto" latinLnBrk="0" hangingPunct="1">
              <a:lnSpc>
                <a:spcPct val="100000"/>
              </a:lnSpc>
              <a:spcBef>
                <a:spcPts val="0"/>
              </a:spcBef>
              <a:spcAft>
                <a:spcPts val="0"/>
              </a:spcAft>
              <a:buClr>
                <a:schemeClr val="dk1"/>
              </a:buClr>
              <a:buSzPts val="4800"/>
              <a:buFont typeface="Arial"/>
              <a:buNone/>
              <a:tabLst/>
              <a:defRPr/>
            </a:pPr>
            <a:r>
              <a:rPr lang="pt-BR" sz="4800" dirty="0">
                <a:solidFill>
                  <a:srgbClr val="674EA7"/>
                </a:solidFill>
                <a:latin typeface="Varela Round"/>
                <a:ea typeface="Varela Round"/>
                <a:cs typeface="Varela Round"/>
                <a:sym typeface="Varela Round"/>
              </a:rPr>
              <a:t>Fonte Varela Round</a:t>
            </a:r>
            <a:br>
              <a:rPr lang="pt-BR" sz="4800" dirty="0">
                <a:solidFill>
                  <a:srgbClr val="674EA7"/>
                </a:solidFill>
                <a:latin typeface="Varela Round"/>
                <a:ea typeface="Varela Round"/>
                <a:cs typeface="Varela Round"/>
                <a:sym typeface="Varela Round"/>
              </a:rPr>
            </a:br>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hasCustomPrompt="1"/>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marL="0" marR="0" lvl="0" indent="0" algn="ctr" defTabSz="914400" rtl="0" eaLnBrk="1" fontAlgn="auto" latinLnBrk="0" hangingPunct="1">
              <a:lnSpc>
                <a:spcPct val="100000"/>
              </a:lnSpc>
              <a:spcBef>
                <a:spcPts val="0"/>
              </a:spcBef>
              <a:spcAft>
                <a:spcPts val="0"/>
              </a:spcAft>
              <a:buClr>
                <a:schemeClr val="dk1"/>
              </a:buClr>
              <a:buSzPts val="4200"/>
              <a:buFont typeface="Arial"/>
              <a:buNone/>
              <a:tabLst/>
              <a:defRPr/>
            </a:pPr>
            <a:r>
              <a:rPr lang="pt-BR" sz="4400" dirty="0">
                <a:solidFill>
                  <a:srgbClr val="674EA7"/>
                </a:solidFill>
                <a:latin typeface="Varela Round"/>
                <a:ea typeface="Varela Round"/>
                <a:cs typeface="Varela Round"/>
                <a:sym typeface="Varela Round"/>
              </a:rPr>
              <a:t>Fonte Varela Round</a:t>
            </a:r>
            <a:endParaRPr dirty="0"/>
          </a:p>
        </p:txBody>
      </p:sp>
      <p:sp>
        <p:nvSpPr>
          <p:cNvPr id="38" name="Google Shape;38;p9"/>
          <p:cNvSpPr txBox="1">
            <a:spLocks noGrp="1"/>
          </p:cNvSpPr>
          <p:nvPr>
            <p:ph type="subTitle" idx="1" hasCustomPrompt="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marL="457200" marR="0" lvl="0" indent="-342900" algn="ctr" defTabSz="914400" rtl="0" eaLnBrk="1" fontAlgn="auto" latinLnBrk="0" hangingPunct="1">
              <a:lnSpc>
                <a:spcPct val="100000"/>
              </a:lnSpc>
              <a:spcBef>
                <a:spcPts val="0"/>
              </a:spcBef>
              <a:spcAft>
                <a:spcPts val="0"/>
              </a:spcAft>
              <a:buClr>
                <a:schemeClr val="dk2"/>
              </a:buClr>
              <a:buSzPts val="2100"/>
              <a:buFont typeface="Arial"/>
              <a:buNone/>
              <a:tabLst/>
              <a:defRPr/>
            </a:pPr>
            <a:r>
              <a:rPr lang="pt-BR" sz="2400" dirty="0">
                <a:solidFill>
                  <a:srgbClr val="674EA7"/>
                </a:solidFill>
                <a:latin typeface="Varela Round"/>
                <a:ea typeface="Varela Round"/>
                <a:cs typeface="Varela Round"/>
                <a:sym typeface="Varela Round"/>
              </a:rPr>
              <a:t>Fonte Varela Round</a:t>
            </a:r>
          </a:p>
          <a:p>
            <a:endParaRPr dirty="0"/>
          </a:p>
        </p:txBody>
      </p:sp>
      <p:sp>
        <p:nvSpPr>
          <p:cNvPr id="39" name="Google Shape;39;p9"/>
          <p:cNvSpPr txBox="1">
            <a:spLocks noGrp="1"/>
          </p:cNvSpPr>
          <p:nvPr>
            <p:ph type="body" idx="2" hasCustomPrompt="1"/>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marL="457200" marR="0" lvl="0" indent="-228600" algn="l" defTabSz="914400" rtl="0" eaLnBrk="1" fontAlgn="auto" latinLnBrk="0" hangingPunct="1">
              <a:lnSpc>
                <a:spcPct val="100000"/>
              </a:lnSpc>
              <a:spcBef>
                <a:spcPts val="0"/>
              </a:spcBef>
              <a:spcAft>
                <a:spcPts val="0"/>
              </a:spcAft>
              <a:buClr>
                <a:schemeClr val="dk2"/>
              </a:buClr>
              <a:buSzPts val="1800"/>
              <a:buFont typeface="Arial"/>
              <a:buNone/>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60"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emf"/><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hyperlink" Target="https://ips.gointerop.com/launch.html?identifier=BR/WX789012" TargetMode="External"/><Relationship Id="rId2" Type="http://schemas.openxmlformats.org/officeDocument/2006/relationships/hyperlink" Target="https://ips.gointerop.com/launch.html?identifier=BR/UV123456" TargetMode="External"/><Relationship Id="rId1" Type="http://schemas.openxmlformats.org/officeDocument/2006/relationships/slideLayout" Target="../slideLayouts/slideLayout10.xml"/><Relationship Id="rId4" Type="http://schemas.openxmlformats.org/officeDocument/2006/relationships/hyperlink" Target="https://ips.gointerop.com/fhir/Patient/$summary?identifier=CLYZ345678"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ips-brasil.web.app/" TargetMode="External"/><Relationship Id="rId7" Type="http://schemas.openxmlformats.org/officeDocument/2006/relationships/hyperlink" Target="https://ips-brasil.web.app/index.html" TargetMode="External"/><Relationship Id="rId2" Type="http://schemas.openxmlformats.org/officeDocument/2006/relationships/image" Target="../media/image45.png"/><Relationship Id="rId1" Type="http://schemas.openxmlformats.org/officeDocument/2006/relationships/slideLayout" Target="../slideLayouts/slideLayout10.xml"/><Relationship Id="rId6" Type="http://schemas.openxmlformats.org/officeDocument/2006/relationships/hyperlink" Target="https://ips-brasil.web.app/artifacts.html"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7.png"/><Relationship Id="rId7" Type="http://schemas.openxmlformats.org/officeDocument/2006/relationships/hyperlink" Target="https://www.linkedin.com/in/lucas-eduardo-schoenfelder-ba1713193/overlay/about-this-profile/" TargetMode="External"/><Relationship Id="rId12" Type="http://schemas.openxmlformats.org/officeDocument/2006/relationships/image" Target="../media/image55.jp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4.jpeg"/><Relationship Id="rId5" Type="http://schemas.openxmlformats.org/officeDocument/2006/relationships/image" Target="../media/image49.pn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52.png"/><Relationship Id="rId1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6421450" y="2629175"/>
            <a:ext cx="24159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1500">
                <a:solidFill>
                  <a:srgbClr val="8E7CC3"/>
                </a:solidFill>
                <a:latin typeface="DM Sans"/>
                <a:ea typeface="DM Sans"/>
                <a:cs typeface="DM Sans"/>
                <a:sym typeface="DM Sans"/>
              </a:rPr>
              <a:t>O melhor </a:t>
            </a:r>
            <a:r>
              <a:rPr lang="pt-BR" sz="1500" b="1">
                <a:solidFill>
                  <a:srgbClr val="8E7CC3"/>
                </a:solidFill>
                <a:latin typeface="DM Sans"/>
                <a:ea typeface="DM Sans"/>
                <a:cs typeface="DM Sans"/>
                <a:sym typeface="DM Sans"/>
              </a:rPr>
              <a:t>cuidado</a:t>
            </a:r>
            <a:r>
              <a:rPr lang="pt-BR" sz="1500">
                <a:solidFill>
                  <a:srgbClr val="8E7CC3"/>
                </a:solidFill>
                <a:latin typeface="DM Sans"/>
                <a:ea typeface="DM Sans"/>
                <a:cs typeface="DM Sans"/>
                <a:sym typeface="DM Sans"/>
              </a:rPr>
              <a:t> para cada pessoa em um SUS </a:t>
            </a:r>
            <a:r>
              <a:rPr lang="pt-BR" sz="1500" b="1">
                <a:solidFill>
                  <a:srgbClr val="8E7CC3"/>
                </a:solidFill>
                <a:latin typeface="DM Sans"/>
                <a:ea typeface="DM Sans"/>
                <a:cs typeface="DM Sans"/>
                <a:sym typeface="DM Sans"/>
              </a:rPr>
              <a:t>conectado</a:t>
            </a:r>
            <a:endParaRPr sz="1000" b="1">
              <a:solidFill>
                <a:srgbClr val="8E7CC3"/>
              </a:solidFill>
              <a:latin typeface="DM Sans"/>
              <a:ea typeface="DM Sans"/>
              <a:cs typeface="DM Sans"/>
              <a:sym typeface="DM Sans"/>
            </a:endParaRPr>
          </a:p>
        </p:txBody>
      </p:sp>
      <p:sp>
        <p:nvSpPr>
          <p:cNvPr id="61" name="Google Shape;61;p14"/>
          <p:cNvSpPr txBox="1"/>
          <p:nvPr/>
        </p:nvSpPr>
        <p:spPr>
          <a:xfrm>
            <a:off x="6421450" y="3639538"/>
            <a:ext cx="2580300" cy="11652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#estruturantes para o SUS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#centrados no usuário</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#orientados por dados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 SUS ta ON</a:t>
            </a:r>
            <a:endParaRPr sz="1500">
              <a:solidFill>
                <a:srgbClr val="D9D2E9"/>
              </a:solidFill>
              <a:latin typeface="DM Sans"/>
              <a:ea typeface="DM Sans"/>
              <a:cs typeface="DM Sans"/>
              <a:sym typeface="DM Sans"/>
            </a:endParaRPr>
          </a:p>
        </p:txBody>
      </p:sp>
      <p:sp>
        <p:nvSpPr>
          <p:cNvPr id="62" name="Google Shape;62;p14"/>
          <p:cNvSpPr/>
          <p:nvPr/>
        </p:nvSpPr>
        <p:spPr>
          <a:xfrm>
            <a:off x="6421450" y="0"/>
            <a:ext cx="2722500" cy="24129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p:nvPr/>
        </p:nvSpPr>
        <p:spPr>
          <a:xfrm>
            <a:off x="6133795" y="1572150"/>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EFEFEF"/>
                </a:solidFill>
                <a:latin typeface="Sniglet"/>
                <a:ea typeface="Sniglet"/>
                <a:cs typeface="Sniglet"/>
                <a:sym typeface="Sniglet"/>
              </a:rPr>
              <a:t>digital</a:t>
            </a:r>
            <a:endParaRPr sz="3600">
              <a:solidFill>
                <a:srgbClr val="EFEFE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EFEFEF"/>
              </a:solidFill>
              <a:latin typeface="Capriola"/>
              <a:ea typeface="Capriola"/>
              <a:cs typeface="Capriola"/>
              <a:sym typeface="Capriola"/>
            </a:endParaRPr>
          </a:p>
        </p:txBody>
      </p:sp>
      <p:sp>
        <p:nvSpPr>
          <p:cNvPr id="64" name="Google Shape;64;p14"/>
          <p:cNvSpPr txBox="1"/>
          <p:nvPr/>
        </p:nvSpPr>
        <p:spPr>
          <a:xfrm>
            <a:off x="7261863" y="2012875"/>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EFEFEF"/>
                </a:solidFill>
                <a:latin typeface="Varela Round"/>
                <a:ea typeface="Varela Round"/>
                <a:cs typeface="Varela Round"/>
                <a:sym typeface="Varela Round"/>
              </a:rPr>
              <a:t>PORTFÓLIO</a:t>
            </a:r>
            <a:endParaRPr sz="400">
              <a:solidFill>
                <a:srgbClr val="EFEFEF"/>
              </a:solidFill>
            </a:endParaRPr>
          </a:p>
        </p:txBody>
      </p:sp>
      <p:sp>
        <p:nvSpPr>
          <p:cNvPr id="65" name="Google Shape;65;p14"/>
          <p:cNvSpPr txBox="1"/>
          <p:nvPr/>
        </p:nvSpPr>
        <p:spPr>
          <a:xfrm>
            <a:off x="721956" y="1009575"/>
            <a:ext cx="4576500" cy="20928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800" dirty="0">
                <a:solidFill>
                  <a:schemeClr val="tx1">
                    <a:lumMod val="65000"/>
                    <a:lumOff val="35000"/>
                  </a:schemeClr>
                </a:solidFill>
                <a:latin typeface="Gotham Black" pitchFamily="50" charset="0"/>
              </a:rPr>
              <a:t>Promoção do Ambiente de </a:t>
            </a:r>
            <a:r>
              <a:rPr lang="pt-BR" sz="2400" dirty="0">
                <a:solidFill>
                  <a:schemeClr val="tx1">
                    <a:lumMod val="65000"/>
                    <a:lumOff val="35000"/>
                  </a:schemeClr>
                </a:solidFill>
                <a:latin typeface="Gotham Black" pitchFamily="50" charset="0"/>
              </a:rPr>
              <a:t>Interconectividade em Saúde como apoio à Implementação da Estratégia de Saúde Digital para o Brasil – IPS Brasil</a:t>
            </a:r>
            <a:endParaRPr sz="2400" dirty="0">
              <a:solidFill>
                <a:schemeClr val="tx1">
                  <a:lumMod val="65000"/>
                  <a:lumOff val="35000"/>
                </a:schemeClr>
              </a:solidFill>
              <a:latin typeface="Varela Round"/>
              <a:ea typeface="Varela Round"/>
              <a:cs typeface="Varela Round"/>
              <a:sym typeface="Varela Round"/>
            </a:endParaRPr>
          </a:p>
        </p:txBody>
      </p:sp>
      <p:pic>
        <p:nvPicPr>
          <p:cNvPr id="66" name="Google Shape;66;p14"/>
          <p:cNvPicPr preferRelativeResize="0"/>
          <p:nvPr/>
        </p:nvPicPr>
        <p:blipFill>
          <a:blip r:embed="rId3">
            <a:alphaModFix/>
          </a:blip>
          <a:stretch>
            <a:fillRect/>
          </a:stretch>
        </p:blipFill>
        <p:spPr>
          <a:xfrm>
            <a:off x="212735" y="4704474"/>
            <a:ext cx="1440000" cy="388076"/>
          </a:xfrm>
          <a:prstGeom prst="rect">
            <a:avLst/>
          </a:prstGeom>
          <a:noFill/>
          <a:ln>
            <a:noFill/>
          </a:ln>
        </p:spPr>
      </p:pic>
      <p:sp>
        <p:nvSpPr>
          <p:cNvPr id="67" name="Google Shape;67;p14"/>
          <p:cNvSpPr txBox="1"/>
          <p:nvPr/>
        </p:nvSpPr>
        <p:spPr>
          <a:xfrm>
            <a:off x="830175" y="3529525"/>
            <a:ext cx="5303620" cy="9694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dirty="0">
                <a:solidFill>
                  <a:srgbClr val="666666"/>
                </a:solidFill>
                <a:latin typeface="DM Sans"/>
                <a:ea typeface="DM Sans"/>
                <a:cs typeface="DM Sans"/>
                <a:sym typeface="DM Sans"/>
              </a:rPr>
              <a:t>Apresentação Grupo Luso Brasileiro de Informática em Saúde</a:t>
            </a:r>
          </a:p>
          <a:p>
            <a:pPr marL="0" lvl="0" indent="0" algn="l" rtl="0">
              <a:spcBef>
                <a:spcPts val="0"/>
              </a:spcBef>
              <a:spcAft>
                <a:spcPts val="0"/>
              </a:spcAft>
              <a:buNone/>
            </a:pPr>
            <a:r>
              <a:rPr lang="pt-BR" sz="1700" dirty="0">
                <a:solidFill>
                  <a:srgbClr val="666666"/>
                </a:solidFill>
                <a:latin typeface="DM Sans"/>
                <a:ea typeface="DM Sans"/>
                <a:cs typeface="DM Sans"/>
                <a:sym typeface="DM Sans"/>
              </a:rPr>
              <a:t>25 de janeiro de 2024</a:t>
            </a:r>
            <a:endParaRPr sz="1700" dirty="0">
              <a:solidFill>
                <a:srgbClr val="666666"/>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p:txBody>
      </p:sp>
      <p:sp>
        <p:nvSpPr>
          <p:cNvPr id="4" name="Title 1">
            <a:extLst>
              <a:ext uri="{FF2B5EF4-FFF2-40B4-BE49-F238E27FC236}">
                <a16:creationId xmlns:a16="http://schemas.microsoft.com/office/drawing/2014/main" id="{E365314B-424A-E6E6-A307-344A6957155E}"/>
              </a:ext>
            </a:extLst>
          </p:cNvPr>
          <p:cNvSpPr txBox="1">
            <a:spLocks/>
          </p:cNvSpPr>
          <p:nvPr/>
        </p:nvSpPr>
        <p:spPr>
          <a:xfrm>
            <a:off x="628650" y="285468"/>
            <a:ext cx="7060623" cy="696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100" dirty="0">
                <a:solidFill>
                  <a:srgbClr val="7030A0"/>
                </a:solidFill>
                <a:latin typeface="Verdana" panose="020B0604030504040204" pitchFamily="34" charset="0"/>
                <a:ea typeface="Verdana" panose="020B0604030504040204" pitchFamily="34" charset="0"/>
              </a:rPr>
              <a:t>Média de medicamentos cadastrados a partir do VMP</a:t>
            </a:r>
            <a:endParaRPr lang="en-BR" sz="2100" dirty="0">
              <a:solidFill>
                <a:srgbClr val="7030A0"/>
              </a:solidFill>
              <a:latin typeface="Verdana" panose="020B0604030504040204" pitchFamily="34" charset="0"/>
              <a:ea typeface="Verdana" panose="020B0604030504040204" pitchFamily="34" charset="0"/>
            </a:endParaRPr>
          </a:p>
        </p:txBody>
      </p:sp>
      <p:sp>
        <p:nvSpPr>
          <p:cNvPr id="2" name="AutoShape 2" descr="data:image/png;base64,iVBORw0KGgoAAAANSUhEUgAAA1MAAAI9CAYAAADfMSICAAAAAXNSR0IArs4c6QAAAARnQU1BAACxjwv8YQUAAAAJcEhZcwAADsMAAA7DAcdvqGQAADAZSURBVHhe7d0JkFXlgfD9p0UUMcgaF0QWwfiSyUQT1DiuUQdQMY6TOG5fKl9SpnA0U1YcoxLRDBWVuKWcsozbq18cXycucRzHoIKMoqKGuCSa+MYxiggiICJrRBShP57jOeTSNr08fbv7Lr9f1a3n9Dl96WUyffzf55znNjRuEgAAAGiXbfIRAACAdh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oKFxk3wbAKhQDec8kW8BtE/jNYfnW5SbmAKAKhBjyn8QAe3lb0fncpkf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tNHRRx8dGhoaWn1ceeWV+TNa9tRTT21+zhtvvJHvbdkpp5zyqa8Rt4t/J36PLXnvvffCgAEDNn9+c99rcazpY9SoUeGss85q9nst/VmaPvbff//s68SvDbVETAEAdJNDDjkkjBw5MtueOXNmNrYkRszdd9+dbZ944onZ2NSMGTNaDLNbb701rFixIv+ofebOnRtuuOGG7Hu+66678r2te/7558MFF1wQ9tprr/DSSy/le6H6iSkAgHa64oorQmNj41Yf559/fv6ZrTv55JOz8ZZbbsnGlhTBtd9++4U999wz2y5VhNnVV1+djc25+eabQ//+/fOPWjZ79uwtfq4HH3wwjB8/Pjt26qmnZrNRzSl9zrJly8Kdd96ZfW8x4o444ggzVNQMMQUA0I1OOumkbIyzN63N2hTB9d3vfjcbm5o4cWIWLXH2qLnZqTibFGeXJk2alO9pn2OPPTZMnz59c7Rdd9112diSgQMHZpcmPvLII9nHMajuvffebBuqnZgCAOhG++yzTzbTFN1zzz3Z2JwYRzG4oq1d4hfFoIqam5266KKLsvH000/PxlTF1ygCqS3iTFoxqzVr1qxshGonpgAAulkx01TcD9Wc4hK/eFlgnO3ZmhhK8TK+prNTxazUmWee2eLz2yP13quVK1fmW1DdxBQAQDvFxRSarlY3efLk5HuBxo4dm40xdrZ2qd9VV12VjSeccEI2bk0MpeIyvtLZqdtuuy0bf/CDH2RjR6xatSobixm1tip+P2PGjMlGqHZiCgCgg+Lld1OnTk1era70EribbropG0vFfzOGVpxxKsKrJU1np+JCEXGVvzgr1dzCFe0Rgyj+u9G4ceOysS3i91BcpnjwwQdnI1Q7MQUA0EZx8YXSleriI0ZOXN0vxku87O0b3/hG/tnt8+1vfzsbm1tyvLiXKi7k0JZL9JrOTl166aXZdkdmpWJEPfTQQ9n7WMWfM/68//zP/5wf3boYc/FnOv7447OPYzTGhSygFogpAIAOiDM9cSn0Bx54IPs4xlWMjvYqZpxiqDR9fnEv1XHHHZeNbVEsUhFnkVJnpQ499NDNlzIOGjQoTJgwIZtdiiEVF5HYWtiVXgIZV/6Ly6jHnyteFvjv//7v+WdB9RNTAABlUPoGvC+//HI2tkcMk+I9p6ZNm5aNUeklfu2Z0YnhFAOqUI57pWIMxVm41157LVuFsK3ibFR8r6nnnnuuTTNrUC3EFABAmYwaNSrfSvOtb30rG0sv9SvuoSoNo7YqAipGWsq9Uk3ftDfGUJyFay2ISp8TH/HyyHiJItQaMQUAUCbxcrpo6NCh2dheceapuPeqCKpiLN7ctz1iQMWYae4+LKDjxBQAQBmUrsLXlhX3tqaYwbn//vuze6diWMXLB9tzWR3QNcQUAEAbXHnllVnoxFme0uXP42p18dg//uM/Zh9feOGFHbov6LTTTsvGuOjE7bffnm1PnDgxG4HKIqYAANooBk5cmW7ffffdYrW6+Ca+Ubyv6bLLLsu2U5UuZFGs4leszAdUFjEFANAGMWhuvPHGbDGHInYKcV9cre7666/P93RMsapfFFfQS1k8Auh8DY3xrkQAoKI1nPNEaLzm8PwjgLbxt6NzmZkCAABIIKYAAAASiCkAAIAEYgoAACCBmAIAAEggpgAAABKIKQAAgARiCgAAIIGYAgAASCCmAAAAEogpAACABGIKAAAggZgCAABIIKYAAAASiCkA6GYbNjaG15d+EBau+DDfA0A1EFMA0MWKePrVS8vCldMXhDP+z6thygPzQs8eDflnAFANxBQAdIF5yz4dT3c/tzT8fuGfw7r1G8OXhvYJu+y0Xf7ZAFQDMQUAXWDJqvVbxFNTYz/fP98CoFqIKQDoAn8zcqdw4pid84+2NLjf9uGLQz6TfwRAtRBTANBFTvjSoDBmWJ/8o7848n+ZlQKoRmIKALrIs/NWh1cWrw1D+m+f7wmhV89twmGf65t/BEA1EVMA0AXi4hM/f3pxOGfskPCjrw3PLu2LDt2rX+i9XY9sG4DqIqYAoBPFZdBvfnJRmP3aqnDxccPD6N12zOLp3HF7hL47bGvhCYAqJqYAoJOs/WhDuPzhBeGd1R9lIVXMRkVxGfQpx4/YYh8A1UVMAUAniAE15YE3w2f79AwXHjss9On16Uv54jEAqpeYAoAye3XJ2uxNeQ8a2TdMPGxw6LFNQ34EgFoipgCgjJ5+fVW4asaC8K2/2S1bCh2A2iWmAKBM7vvtu+EXv3knTDpmWPYmvQDUNjEFAB20fkNj+NmshWHOG6uzRSVG7bxDfgSAWiamAKADVn3wcbj84flhzboN4cd/N8KiEgB1REwBQKJFKz8MP/7Vm2FI/+3DeeOHhl49nVYB6om/+gCQ4OW338+WPj9ydP/wnYN3s2IfQB0SUwDQTo+/ujJc++jCcMbhg8OEvx6Y7wWg3ogpAGijDRsbw93PLQ2/fH5pmDxhWBgzrE9+BIB6JKYAoA3Wrd+YzUb9fuGfw9Sv7xmGDeyVHwGgXokpAGhFXLHvsgfnh42NIVx83PDQd4dt8yMA1DMxBQAtmP/eunDx/fPC53frHb7/t0Os2AfAZs4IALAVv1uwJpuR+rt9B4VTv7KLFfsA2IKYAoBmzPzj8nDD44vCPx25ezhqdP98LwD8hZgCgBJxxb5/e2ZJeOgP74UffW14+OKQz+RHAGBLYgoAcnHFvp8+8laYt+yDMOX4EWFI/+3zIwDwaWIKADZZ/v76MOWBedkCE5OOGWbFPgBaJaYAqHtxJiqu2Lff8D7h7KOs2AdA2zhbAFDXnp23OvzkoQXh5P13DieO2TnfCwCtE1MA1K1fvbQs3DJ7cThn7JBw2Of65XsBoG3EFAB1J67Yd8vsRWH2a6vClOOHh9G77ZgfAYC2E1MA1JW1H20Ilz+8ICxe9VG4+LjhYXA/K/YBkEZMAVA33ln9UZjywJthwI7bhguPHRb69OqRHwGA9hNTANSFV5esDT/+1ZvhoJF9w5lf3T302KYhPwIAacQUADXv6ddXhatmLAjfPHDXcMKXBuV7AaBjxBQANe2+374bfvGbd8J544eGvxm5U74XADpOTAFQk9ZvaAw3PP52mPPG6jDl+BFh711750cAoDzEFAA1Z9UHH4fLH56fjT/+uxHhs3165kcAoHzEFAA1ZdHKD7OFJnbru112aV+vnk51AHQOZxgAasbLb78fLpn2ZjhydP/w3UMHW7EPgE7V0LhJvg0AVevxV1dmC02ccfjgMGZYn3xv7Wg454l8C6B9Gq85PN+i3MQUAFXv7ueWhif/tDL8YPweYcSgHfK9ANC5xBQAVWvd+o3h5icXhXdWfxTOHbdHGLCjhSYA6DpiCoCqFFfqu3rGW6Ff723D947Y3UITAHQ5MQVA1Vm44sNw5fQF2b1R3zxwFwtNANAtxBQAVeX3C/8crnvs7XDy/juHo0b3z/cCQNcTUwBUjZl/XB5++fy74Z+O3D18cchn8r0A0D3EFAAVb8PGxnDHnHfCC/PXhPOPHhqG9N8+PwIA3UdMAVDR4op9P5v1dliz7uNwztg9Qt8dts2PAED3ElMAVKzl76/PFpoY3G/7MPGwwVbsA6CiiCkAKtK8ZR9kS58f9rl+2WITAFBpxBQAFSfeG3XTE4uyZc9jTAFAJRJTAFSUX720bNPjvXDO2CFh9G475nsBoPKIKQAqQlyx7+dPLw6vLF4bzh23R3afFABUMjEFQLdb+9GGcO2jC8P6DY3h+3+7R+jTq0d+BAAql5gCoFu9s/qj8NNH3gojBvXKVuzrsU1DfgQAKpuYAqDbvLpkbTYjddTo/uHrX/5svhcAqoOYAqBbPP36qvBvzywJ3zl4t/A3I3fK9wJA9RBTAHS5+377bnj0lRXh7KOGhL137Z3vBYDqIqYA6DJxxb6bn1wU5i1bl63Yt8tO2+VHAKD6iCkAusSadRvCv/73W6Fnj4Zsxb5ePbfJjwBAdRJTAHS6RSs/zFbsG71b7+weKSv2AVALxBQAneqVxe+Ha2YuDF/bZ+Cmx6B8LwBUPzEFQKd58k8rwx1z3glnHD44jBnWJ98LALVBTAHQKe5+bmkWUz8Yv0cYMWiHfC8A1A4xBUBZrVu/MVuxL94ndf7RQ8OAHXvmRwCgtogpAMpm1Qcfh2tmvhX69No2fO+I3a3YB0BNE1MAlMXCFR+GK6cvyO6N+uaBu1ixD4CaJ6YA6LDfL/xzuO6xt8M/7PfZMPbzA/K9AFDbxBQAHfLoKyuyxSb+6cjdwxeHfCbfCwC1T0wBkGTDxsZs2fMX5q/JFpoY0n/7/AgA1AcxBUC7xRX7fjbr7bBy7cfZ0ud9d9g2PwIA9UNMAdAuy99fH376yFthl522CxMPG2zFPgDqlpgCoM3mLfsgXD3jrXDY5/qFk/ffOd8LAPVJTAHQJvHeqJueWBRO+8ou4at798v3AkD9ElMAtOpXLy0LD/3hvXD2UUPC6N12zPcCQH0TUwBsVVyx7+dPLw6vLF4bzh23Rxjcz4p9AFAQUwA0K67Y96///VZYv6Exm5GyYh8AbKkqY6rhnCfyLYD2abzm8HyLlry7Zn24asaCMGJQr2zFvh7bNORH6C7OfUAq577OU7Ux5X8UQHv529E2ry5ZG659dGE4anT/8PUvfzbfS3fzv18ghb8dncubgwCw2a/nrs5mpOKKfUIKAFompgDI3P+7ZeGOOUvCeeOHhoNH9c33AgBbI6YA6lxcse+Gx98Oz8xdFX70teFh711750cAgJaIKYA6tmbdhjD1oflh+fsfhynHDw+77LRdfgQAaI2YAqhTi1Z+GC6Z9mbYre92YdIxQ0Pv7XrkRwCAthBTAHXolcXvhykPvBkO3atv+O6hlj4HgBRiCqDOPPmnleGamQs3RdRu4Wv7DMr3AgDtJaYA6si9LywNdz+3NPzw2KHhgBE75XsBgBRiCqAOrFu/MXsj3uffXBMuOWFEGDFoh/wIAJBKTAHUuFUffBwuf3h+FlRTjh8RBuzYMz8CAHSEmAKoYQtXfBimPDAvm4k6d9weoVdPf/YBoFycVQFq1O8X/jn8+FdvhmP/emD4fw/a1Yp9AFBmYgqgBj36yopw3WNvhzO/OjiM/fyAfC8AUE5iCqCGbNjYGO6YsyT814vLwo++Njx8aWif/AgAUG5iCqBGxAUm/vW/F4ZXl3yQrdg3pP/2+REAoDOIKYAaEFfsu2TamyHeFjV5wrDQd4dt8yMAQGcRUwBVbt6yD8KF970RvjjkM+GcsVbsA4Cu4owLUMVemL8m/OShBeEf9ts5nLz/zvleAKAriCmAKvXgH94LNz2xKJx91JDw1b375XsBgK4ipgCqTFyx7+dPLw6PvbIiTDl+ePjC7jvmRwCAriSmAKpIXLHvqhkLwsIVH2ZLnw/uZ8U+AOguYgqgSry7Zn340X/NC3169QiTjrFiHwB0NzEFUAVeX/pBmPLAvHDgnjuF7x0xJPTs0ZAfAQC6i5gCqHC/nrs6XP7w/HDaV3YJX//yZ/O9AEB3E1MAFez+3y0Lt/96cThv/NBw8Ki++V4AoBKIKYAKFFfsu/nJReGZuavClONHhL137Z0fAQAqhZgCqDBr1m0IUx+any04EZc+32Wn7fIjAEAlEVMAFWTRyg/DJdPezAJq0jFDQ+/teuRHAIBKI6YAKsQri9/PQurQvfqGiYcNDj22sWIfAFQyMQVQAZ7808pwzcyF4TsH7xa+ts+gfC8AUMnEFEA3u/eFpeHu55aG848eGg4YsVO+FwCodGIKoJusW78x/GzWwvD8m2vCJSeMCKN23iE/AgBUAzEF0A1WffBx9ka873+4MVv6fMCOPfMjAEC1EFMAXSyu2DflgXlh2MBe4dxxe4RePf0pBoBq5AwO0IV+v/DPm0LqzXDsXw/MFpuwYh8AVC8xBdBFHn1lRbjusbfDmV8dHMZ+fkC+FwCoVmIKoJNt2NgY7vzNO+G+374bJk8YFr40tE9+BACoZmIKoBPFFfuufXRh+OPitWHq1/fM7pMCAGqDmALoJHHFvkumvZltxxmpvjtsm20DALVBTAF0gvnvrQsX3vdG+MLgHcPZRw2xYh8A1CBnd4Ay+92CNeGyB+eHf9hv53DqV3axYh8A1CgxBVBGD/7hvXDD44uy2aiv7t0v3wsA1CIxBVAGccW+nz+9OPz3H5eHKccPD1/Yfcf8CABQq8QUQAfFFft++shbYeGKDzeF1IgwuN/2+REAoJaJKYAOeHfN+vCj/5oXdtx+mzDpGCv2AUA9EVMAiV5f+kGY8sC8cMCIPuF7RwwJPXtYaAIA6omYAkjw67mrw5XTF4TTvrJLOHHMzvleAKCeiCmAdrr/d8vC7b9eHM4dt0c4eFTffC8AUG/EFEAbxRX7bn5yUXhm7qpw8XHDw9679s6PAAD1SEwBtMGadRvC5Q8vyBaciEufW7EPABBTAK1YtPLDcMm0N8Nn+/QMk44ZGnpv1yM/AgDUMzEF0IJXl6zNQuqgkX3DxMMGhx7bWLEPAPiEmALYiif/tDJ7M97vHLxbOOFLg/K9AACfEFMAzbj3haXh7ueWhvOPHhoOGLFTvhcA4C/EFECJ9Rsaw89mLQzPzlsTphw/IozaeYf8CADAlsQUnWby5MmhoaEhPPXUU/me9onPi8+PjzfeeCPf27JTTjkl+/wrr7wy3xPC0UcfvfnfKd3fnNKvGR9Nv/emx0sf+++/f/bvv/fee/lnU21WffBxuPzh+eH9DzeGH//diGzBCYD2iueKs846KwwYMGCLc0Q8L7b1fNaa4hxb/Nutieen4vPjebEl8TxW+r03d+4sjjV9jBo1KvvZy/VzQqUTU5TdSy+9lP3hnTp1ar4nzSGHHBJGjhyZbc+cOTMbWxL/cN99993Z9oknnpiNTd188835VvMuvfTSfKv9nn/++XDBBReEvfbaK/sdUF3iin1THpgXhvTfPnsz3l49/XkE2u+uu+4Khx56aLjhhhvCihUr8r2fnCPieXG//fYryzmiON9F8d9uT7zMmDGjxc+/9dZbt/je22Pu3LnZzx7P3/F3AbXOfy1QNsWrXvvuu28WFeVw8sknZ+Mtt9ySjS0pgiueqPbcc89su1T8wx7/yG/tj3s8scQTTP/+/fM9LWtsbNz8WLZsWbjzzjuzrxFPQEcccYQZqiry8tvvbwqpN8Pffn5AttiEFfuAFHFG6tRTT8224/nrxRdf3HyeePDBB7PzUzxHfOMb38g+J1X8OvF8Fv+9+IjuvffebGxN8SLl1VdfnY3NiS88tvVcOHv27C3Oh/HnHD9+fHYs/i6aXuEBtUZMUdFOOumkbIyvurX2Sl4RXN/97nezsali1umiiy7KxqaKE8ukSZOysT0GDhyYXWL4yCOPZB/Hk2VbT2x0r8dfXRmufXRhOPOrg8OEvx6Y7wVov1/84hfZGGMivnC3zz77ZB9Hxx577ObZpBhCHYmM4uuce+652SNq7cqLwsSJE7OgirNHzc1Oxe87fn8p58Io/pzTp0/fHG3XXXddNkKtElOUzfnnn7/Fq1PlEE9Exatu99xzTzY2J54QYnBFW7vEb8iQIdkJrrnZqfj8eGKJX+uggw7K97ZfnBErXpGbNWtWNlKZNmxsDHf+5p3wy+eXhskThoUvDe2TH4H2i/fb3ffbd8Pajzbke6hHRZyMGTMmG5tq7qqJFMU5bOzYsdkjiue2tl4+GIMqam52qnjB8fTTT8/GVMXXKF5khFolpqh4xUxT6fXhTRWX+MXLKuIs0dYUJ4mms1PFCaV4ha8cVq5cmW9Radat35jNRr286P0w9et7hmEDe+VHIM1HHzdmMfX9u14XVXXs7//+77MxvjjX3KXexb54Cd3o0aOz7fZ66KGHsqsfivNdfBSXxLf0omOpGErxe2g6O1XMSp155pktnkvbI/XeK6gWYoqK15ZX3a666qpsPOGEE7Jxa+KiFk1np+LJLW7HSxLipXodVZwst/bKJN0rziBc9uD8bPvi44aHvjtsm21DOcSIKqLqwT+8ly21T/2IV0YU90XFxYiarvB68cUXZ+NPfvKT5Fi5/fbbs7H0fFdsxzhqi/i1i8v4Smenbrvttmz8wQ9+kI0dsWrVqmwsri6BWiWmqHill87ddNNN2VgqBlaMo/gqWxFeLWk6O1WsWtSRlfwK8Rr44nLDgw8+OBupHP17bRsuvO+N8PndeoezjxpixT46TYyqeBnp9+96LUx/ebmoqhMxUuL9QnFmJ55X4mJMgwYNyl6oi8uXxxfubrzxxnDGGWfkz2ifGGbxKo2m57tiO37NOHPVFk1np+L5Ky7CFL/3jl6OGL/PIuzGjRuXjVCrGhrLdXNLF2o454nQeM3h+UdUqriyXxRX+okzQh0RT0BxVaD4h3/58uX53k/E99qIy83GE8D111+f7/2L+H4a8QRR+n0U++JJ7Yc//GH2fhqvv/56diyeUOKytlHT7730WOn/68QT0bPPPpu9t0Y8mcX4iydUKsvxP/tD2Gn7HvlH0HXie5ZdeOzwDr13mXNfdYgv8MXL0+OLfHH255e//OXmF9niOSzui/cYpyjOhc2d7+L5JwbM1s6FcZYsxt0VV1yx+esX++Jz4nksnhfj913EVHEeL31OoblzfIyo3/zmN+Ff/uVfsp85/ryvvfZa2S4ZJI2/HZ0sxlS1Cd9/PN+iksX/ecXHpj+0+Z50y5Yt2/zvPfjgg/neT4wcObLZ/YVNYfOp7+POO+/c/O/FR/y4ED+v2N/0ey89trXHfvvtl32/VJ7PXvh041l3vNr4P4vfz/dAeSxd/VHj//O//++nHt/+//7Y+H9+vbhx5dr1+Wemc+6rfC+++GLjpoDIHqXngU2B0njhhRducZ5IUZzPmjvfxX3xWNOvXdgURNnxOBbi91V8T/GxKaryI58o9pc+p1D6vOYe8fuIvw+6n78dncs1LlSF+KpWcYPttGnTsjEqvcQvLsfaVvGSi2LZ1nLdKxVno+J7TT333HNehatQ765dn13eFxefeHXJ2nwvlF/PHg3h6C8MCP96yl7hmwfu6t68OhFneeLVCXFmqPQ8EGd6Lrvssux9p+L5Ks7aNHfZekuKmaNowoQJ2cxQ6SPui+LXb8sb3Ufx+4qzUoVy3CsV75GKM1lxRqp0aXioVWKKqvGtb30rG4uFI6LiZFR6Mmir4h6p8847Lxvbq7HxL8vAx0e8rK8cUUbn2nvXT+6XElR0BhFV34rYiW/F0ZwYF8V54j//8z+zsa3aGkjR/fffn2+1rgio+IJlyr1Ss5u8aW98QTFeEuhFReqFmKJqxJmn+IpefNWtCKpiLN7ctz3iCS3+4U+9EZjqJagotx6bzqYiiraI57EUxRvTN42X0kc8FsVFKkpXEWxJDKj43NIXKoG2E1NUleIVvfiqW/FeG/EyPZcS0F6CinIasGNPEcXmULruuuuysaliNb6oPW+fES9pj5cGxvNdSws6xWPFJez33ntvNgKdS0xRVU477bRsjCej4r02indZh/YqDaoX5q/J9wKkKd67KZ6j4ot/pe+NGF8AjCvJFvf5xqXJ2+qe/M14i3uHW1J8TjGTBXQuMUXZxCVWS2+GLcSlxIt98UTSEaWvuhWv7sU3SYRUMah+eOyw8G/PLAnPzlud7wVov3ivUHEPbzxH7bvvvpvPf3GBiGK58FmzZrXr/qTifNeWS9qLz4lfKy5aAXQuMUXVKX1lLq4alHLDLJQa0n/7MOmYoeGOOe8IKqBD4kp+8d6leK4qvT8qdZW7+P6GcTarrZe0x89xqR90HW/aC9SN1v52LFr5Ybj84QXhmwfuEg4YsVO+FyqDcx+Qwt+OzmVmCiA3uJ8ZKgCg7cQUQAlBBQC0lZgCaEJQAQBtIaYAmiGoAIDWiCmArRBUAEBLxBRACwQVALA1YgqgFYIKAGiOmAJoA0EFADQlpgDaqDSofj1XUAFAvRNTAO1QBNW9LywN019enu8FAOqRmAJopxhUP/ra8PDY/6wQVABQx8QUQIK+O2wbJk8YJqgAoI6JKYBEggoA6puYAugAQQUA9UtMAXSQoAKA+iSmAMpAUAFA/RFTAGUiqACgvogpgDISVABQP8QUQJkJKgCoD2IKoBMIKgCofWIKoJMIKgCobWIKoBOVBtW9LyzN9wIAtUBMAXSyGFRTjh8eXlm8NtwxZ0m+FwCodmIKoAv03q5HOG/80DBv2TpBBQA1QkwBdJFePbcRVABQQ8QUQBcSVABQO8QUQBcTVABQG8QUQDcQVABQ/cQUQDcRVABQ3cQUQDcSVABQvcQUQDcTVABQncQUQAUQVABQfcQUQIUQVABQXcQUQAVpGlQbNjbmRwCASiOmACpMEVTvrF4ffjbrbUEFABVKTAFUoBhU3//bIdm2oAKAyiSmACpUj20awveO2D3bFlQAUHnEFEAFE1QAULnEFECFE1QAUJnEFEAVEFQAUHnEFECVEFQAUFnEFEAVEVQAUDnEFECVEVQAUBnEFEAVElQA0P3EFECVElQA0L3EFEAVE1QA0H3EFECVKw2qnz7yVli3fmO2DQB0LjEFUANiUJ191JAwuN924aoZCwQVAHQBMQVQQ7554K5hxKBeggoAuoCYAqgxggoAuoaYAqhBggoAOp+YAqhRggoAOpeYAqhhggoAOo+YAqhxggoAOkdD4yb5dtVoOOeJfAugfRqvOTzfqj93zFkS5i1bF84bPzT06um1tGrj3AekqudzX2erypgCII2gAoDycSYFqCMu+QOA8hFTAHVGUAFAebjMD6BOFZf8nTtuj9B7ux75XgCgrcQUQB2777fvhjlvrA6TJwwLfXfYNt8LALSFmAKoc9NfXh4e+58VggoA2sk9UwB17ugvDAhH/q/+4bIH54dVH3yc7wUAWiOmABBUAJBATAGQEVQA0D5iCoDNBBUAtJ2YAmALggoA2kZMAfApggoAWiemAGiWoAKAlokpALZKUAHA1okpAFokqACgeWIKgFYJKgD4tIbGTfJtAGjR9JeXh5l/XB7OHbdHGNxv+3wvANQnMQVAuzw7b3W4Y847YdIxQwUVAHXNZX4AtMsBI3YK3zxwl3D5wwvCopUf5nsBoP6IKQDaTVABgJgCIJGgAqDeiSkAkgkqAOqZmAKgQwQVAPVKTAHQYYIKgHokpgAoC0EFQL0RUwCUjaACoJ6IKQDKSlABUC/EFABlJ6gAqAcNjZvk2wBQVs/OWx3umPNOOHfcHmHYwF75XgCoDWIKgE71uwVrwi2zF4ezjxoS9t61d74XAKqfmAKg0726ZG249tGFggqAmuKeKQA6XQyoGFIxqGJYAUAtEFMAdAlBBUCtEVMAdBlBBUAtEVMAdClBBUCtEFMAdDlBBUAtEFMAdAtBBUC1E1MAdBtBBUA18z5TAHS7GFIxqGJYxcDi0xrOeSLfAmifxmsOz7coNzEFQEUQVC2LMeU/iID28rejc7nMD4CK4JI/AKqNmAKgYpQG1bPzVud7AaAyiSkAKkoMqskThoU75rwjqACoaGIKgIozuN/2YdIxQwUVABVNTAFQkQQVAJVOTAFQsQQVAJVMTAFQ0QQVAJVKTAFQ8QQVAJVITAFQFQQVAJVGTAFQNQQVAJVETAFQVQQVAJVCTAFQdQQVAJVATAFQlQQVAN1NTAFQtUqD6unXV+V7AaBriCkAqloRVP/14rIw/eXl+V4A6HxiCoCqF4Nq8oRh4bH/WSGoAOgyYgqAmtB3h20FFQBdSkwBUDMEFQBdSUwBUFMEFQBdRUwBUHMEFQBdQUwBUJMEFQCdTUwBULMEFQCdSUwBUNMEFQCdRUwBUPMEFQCdQUwBUBcEFQDlJqYAqBuCCoByElMA1JUiqB5/dUW4+7ml+V4AaD8xBUDdiUE15fgR4U/vrA13zFmS7wWA9hFTANSlXj23CeeNHxrmLVsnqABIIqYAqFuCCoCOEFMA1DVBBUAqMQVA3RNUAKQQUwCwiaACoL3EFADkBBUA7SGmAKCEoAKgrcQUADQhqABoCzEFAM0QVAC0RkwBwFYIKgBaIqYAoAWlQfVvzywJGzY25kcAqHdiCgBaUQTV8vfXh5/NeltQAZARUwDQBjGozj5qSLYtqACIxBQAtFGPbRrC947YPdsWVACIKQBoB0EFQEFMAUA7CSoAIjEFAAkEFQBiCgASCSqA+iamAKADBBVA/RJTANBBggqgPokpACgDQQVQf8QUAJSJoAKoL2IKAMpIUAHUDzEFAGVWBFWPTWfZq2YsCOvWb8yPAFBLxBQAdIJPgmpIGNJ/e0EFUKPEFAB0om8euGsYMajXVoNKZAFULzEFAJ1sa0H17LzV4dpHF+Yf0VXee++9cNddd4VTTjkl7L///qGhoWHz4+ijj86OtebKK6/c4rmjRo0KkydPzv7trhC/Tun3/dBDD+VHmvfUU09t/twBAwa0+n3G30Px+XG7qdLjpY/4b8ffa/x6zUl9HlQqMQUAXaBpUMWQigtU/N9F74c16zbkn0VXuPXWW8Opp54a7r777vD888/nez8xY8aM7FgMpeaCI+6Lxy644IItnjt37twwderUsNdee4U33ngj39t5Zs6cmW99Ytq0aflW61asWPGp55eKQRN/Dynivx1/r4ceemg466yz8r2tS30edDcxBQBdpAiqKQ/M27zSX3y8MH9N/hl0lZNPPjnceeed4cUXXwyNjY3ZIwbRFVdckR2PoRSjq6m4Lx7r379/9vziubNnzw4jR47MoqArYuC2227LxjPPPDMb42xaW2bF4vcYXXTRRdnYnF/84hfZGH/G1sTfV/E7iI/4+yy+pxtuuCGbwWtO6vOg0ogpAOhCn9uld1i44sMtlkyf88aqfIuucP7552++zG+fffbJ94aw5557ZseK/6h/7LHHsrHU5Zdfno3XX3999vzCIYccEv7jP/4j246zOi+99FK23RnizFf8GjGM4vdRRFxLs02FeDli/PliODZ3OWP8t2PMjB8/PhxwwAH53raLv8/4PRW/w+L31ZrU50F3E1MA0EWKS/uaemXxWpf6VZDhw4fnW1uKl7/FaIlKQ6oQg2C//fbLtufMmZONnaGIpji7Vjref//92dia0047LRubm526+uqrs/Hss8/OxlTF14i/r/aEZerzoLuIKQDoAr9bsGarb+Ib98XQojIUM1JHHnlkNhaeeeaZbIyzNlszbty4bJw1a1Y2doZbbrklG0866aQtxnjPUVsu9YuzaPFnaDo7VcxKxZmuY489Nt/bcWvWpF3Gmvo86EpiCgC6wBeHfCacN35oOGp0/zBgx5753r94Zq5L/bpbnHmKM07xEroYG/GSv1KrVrX+f6O+fftm48qVK7Ox3OJsTbxnKwZPcYliHIt7oe69995sbE0xK1U6O1U899JLL83Gjli9+i8vDowePTrfal3q86C7iCkA6ALxTXy/sPuO4TsH7xauPXWvcPFxw8PRXxiwOaxeXbI2LH9/fbZN1yqW544rycVQiQtLTJ8+PT/6Fy+88EK+1X3uueeebJw4cWI2FopL/YpZq9Y0nZ2KM1rxPqUYZc1dwthe1157bTbGyx4HDhyYbbdF6vOgu4gpAOgGe+/aO1vdL4bVJSeMCCd8aVCYt2xdfpTuEuPipz/9aavv29Rd4qV80YknnpiNhdNPPz0bYwy2dWn20tmpuEphvE+po7NSpbN70TXXXJONrUl9HnQ3MQUA3WzEoB3CiWN2DmOG9cn30JWK5bljSN14443ZOGHChGZXu+tOMTji9xZnbeLKg6Xix8XiF2291C/OTsWZqPhvxvfNSpmVis8rffPdOLtXBF+c4Ytfozmpz4NKI6YAADaJQXLGGWeEn/zkJ9nHTd8vasyYMflW9yje/ynOPpWGSPGI+6Obb745G9uidCaqHPdKxSArll5vT5ilPg+6m5gCACjxV3/1V9lYLINeKBaXaEmxSEW/fv2ysZzaOlMWg6Sty4rHcIkhE9+gNyVimr757uuvv569X1TTmbOmUp8HlUZMAQC0wUEHHZSNxX09zXnkkUey8ctf/nI2lku8hyvGXVw0ojRCmj6KZduLhSraIobM8uXL84+A9hBTAAAlrrvuumyMMzal4n08cQYnam6WKN7TVFxqV0RNudx+++3Z+O1vfzsbt6Y4Ht8vCuh8YgoAqCujRo0KkydPzmZ7Sle+i5fGxUvdioUQmruHaNKkSdkY76cqDaoYUuecc062HUOqeA+ocojLlhff09ixY7Nxa4rjcRarUlckhFoipgCAuhLvKZo6dWq2Yl+cfSoWcNh33303R8uFF17Y7D1EcQnyuGpejJVTTz1183OL96iKM1fx3p9ymjlzZjbG95Jq7b2X4vHiPaemTZuWjUDnEVMAQF158cUXswUQ4gxScdleVKwoN3v27HDZZZfle7cUYyW+oW98frEUeRSfGwPstddeK/siCrfddls2nnDCCdnYmuLzijfjBTpPQ2O8WxEAqGgN5zwRGq85PP8IoG387ehcZq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EFD4yb5NgBQoRrOeSLfAmifxmsOz7coNzEFAACQwGV+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C7hfD/A9SEK0Qljc6H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pic>
        <p:nvPicPr>
          <p:cNvPr id="6" name="Imagem 5"/>
          <p:cNvPicPr>
            <a:picLocks noChangeAspect="1"/>
          </p:cNvPicPr>
          <p:nvPr/>
        </p:nvPicPr>
        <p:blipFill>
          <a:blip r:embed="rId3"/>
          <a:stretch>
            <a:fillRect/>
          </a:stretch>
        </p:blipFill>
        <p:spPr>
          <a:xfrm>
            <a:off x="2030276" y="1039092"/>
            <a:ext cx="5465033" cy="3650664"/>
          </a:xfrm>
          <a:prstGeom prst="rect">
            <a:avLst/>
          </a:prstGeom>
        </p:spPr>
      </p:pic>
      <p:grpSp>
        <p:nvGrpSpPr>
          <p:cNvPr id="14" name="Google Shape;73;p15">
            <a:extLst>
              <a:ext uri="{FF2B5EF4-FFF2-40B4-BE49-F238E27FC236}">
                <a16:creationId xmlns:a16="http://schemas.microsoft.com/office/drawing/2014/main" id="{E573116F-8FDD-1ECD-26F4-F0348FDAD70C}"/>
              </a:ext>
            </a:extLst>
          </p:cNvPr>
          <p:cNvGrpSpPr/>
          <p:nvPr/>
        </p:nvGrpSpPr>
        <p:grpSpPr>
          <a:xfrm>
            <a:off x="0" y="4585144"/>
            <a:ext cx="8449056" cy="596954"/>
            <a:chOff x="0" y="4474098"/>
            <a:chExt cx="9144000" cy="708000"/>
          </a:xfrm>
        </p:grpSpPr>
        <p:sp>
          <p:nvSpPr>
            <p:cNvPr id="15" name="Google Shape;74;p15">
              <a:extLst>
                <a:ext uri="{FF2B5EF4-FFF2-40B4-BE49-F238E27FC236}">
                  <a16:creationId xmlns:a16="http://schemas.microsoft.com/office/drawing/2014/main" id="{66358C3E-76C9-F04B-3F63-404EDA93DE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75;p15">
              <a:extLst>
                <a:ext uri="{FF2B5EF4-FFF2-40B4-BE49-F238E27FC236}">
                  <a16:creationId xmlns:a16="http://schemas.microsoft.com/office/drawing/2014/main" id="{E90149EA-7530-4C51-D70C-1EB62B514CC9}"/>
                </a:ext>
              </a:extLst>
            </p:cNvPr>
            <p:cNvGrpSpPr/>
            <p:nvPr/>
          </p:nvGrpSpPr>
          <p:grpSpPr>
            <a:xfrm>
              <a:off x="5592275" y="4645600"/>
              <a:ext cx="1343375" cy="533264"/>
              <a:chOff x="7676800" y="4493200"/>
              <a:chExt cx="1343375" cy="533264"/>
            </a:xfrm>
          </p:grpSpPr>
          <p:sp>
            <p:nvSpPr>
              <p:cNvPr id="19" name="Google Shape;76;p15">
                <a:extLst>
                  <a:ext uri="{FF2B5EF4-FFF2-40B4-BE49-F238E27FC236}">
                    <a16:creationId xmlns:a16="http://schemas.microsoft.com/office/drawing/2014/main" id="{F130A3CA-18F1-D7CA-66B9-BBC48712191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p15">
                <a:extLst>
                  <a:ext uri="{FF2B5EF4-FFF2-40B4-BE49-F238E27FC236}">
                    <a16:creationId xmlns:a16="http://schemas.microsoft.com/office/drawing/2014/main" id="{4FF60F4F-2E8F-8E14-A052-E0E28EA803A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1" name="Google Shape;78;p15">
                <a:extLst>
                  <a:ext uri="{FF2B5EF4-FFF2-40B4-BE49-F238E27FC236}">
                    <a16:creationId xmlns:a16="http://schemas.microsoft.com/office/drawing/2014/main" id="{454B26DB-7A60-28EC-D864-4CFC9ED05DE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7" name="Google Shape;79;p15">
              <a:extLst>
                <a:ext uri="{FF2B5EF4-FFF2-40B4-BE49-F238E27FC236}">
                  <a16:creationId xmlns:a16="http://schemas.microsoft.com/office/drawing/2014/main" id="{9A3CF255-89D6-62BB-3E80-8B25CF4F648B}"/>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8" name="Google Shape;80;p15">
              <a:extLst>
                <a:ext uri="{FF2B5EF4-FFF2-40B4-BE49-F238E27FC236}">
                  <a16:creationId xmlns:a16="http://schemas.microsoft.com/office/drawing/2014/main" id="{E2593522-40BA-61CE-28B9-04EFEA1377B5}"/>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55775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506625" y="1460987"/>
            <a:ext cx="7919389" cy="3263504"/>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ormAutofit/>
          </a:bodyPr>
          <a:lstStyle>
            <a:lvl1pPr marL="0" indent="0" algn="l" defTabSz="914400" rtl="0" eaLnBrk="1" latinLnBrk="0" hangingPunct="1">
              <a:lnSpc>
                <a:spcPct val="150000"/>
              </a:lnSpc>
              <a:spcBef>
                <a:spcPts val="1000"/>
              </a:spcBef>
              <a:buFontTx/>
              <a:buNone/>
              <a:defRPr sz="14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a:lnSpc>
                <a:spcPct val="100000"/>
              </a:lnSpc>
            </a:pPr>
            <a:endParaRPr lang="en-US" sz="1425" dirty="0">
              <a:solidFill>
                <a:schemeClr val="bg2">
                  <a:lumMod val="10000"/>
                </a:schemeClr>
              </a:solidFill>
            </a:endParaRPr>
          </a:p>
          <a:p>
            <a:pPr>
              <a:lnSpc>
                <a:spcPct val="100000"/>
              </a:lnSpc>
            </a:pPr>
            <a:endParaRPr lang="en-US" sz="1425" dirty="0">
              <a:solidFill>
                <a:schemeClr val="bg2">
                  <a:lumMod val="10000"/>
                </a:schemeClr>
              </a:solidFill>
            </a:endParaRPr>
          </a:p>
          <a:p>
            <a:pPr marL="1307306" indent="-435769">
              <a:lnSpc>
                <a:spcPct val="100000"/>
              </a:lnSpc>
              <a:buFont typeface="Arial" panose="020B0604020202020204" pitchFamily="34" charset="0"/>
              <a:buChar char="•"/>
            </a:pPr>
            <a:endParaRPr lang="en-US" sz="1500" dirty="0">
              <a:solidFill>
                <a:schemeClr val="bg2">
                  <a:lumMod val="10000"/>
                </a:schemeClr>
              </a:solidFill>
            </a:endParaRPr>
          </a:p>
          <a:p>
            <a:r>
              <a:rPr lang="en-US" sz="1050" b="1" dirty="0">
                <a:solidFill>
                  <a:schemeClr val="bg2">
                    <a:lumMod val="10000"/>
                  </a:schemeClr>
                </a:solidFill>
              </a:rPr>
              <a:t> </a:t>
            </a:r>
            <a:endParaRPr lang="en-US" sz="1050" dirty="0">
              <a:solidFill>
                <a:schemeClr val="bg2">
                  <a:lumMod val="10000"/>
                </a:schemeClr>
              </a:solidFill>
            </a:endParaRPr>
          </a:p>
          <a:p>
            <a:endParaRPr lang="en-US" sz="1050" dirty="0">
              <a:solidFill>
                <a:schemeClr val="bg2">
                  <a:lumMod val="10000"/>
                </a:schemeClr>
              </a:solidFill>
            </a:endParaRPr>
          </a:p>
        </p:txBody>
      </p:sp>
      <p:sp>
        <p:nvSpPr>
          <p:cNvPr id="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2400" dirty="0" err="1">
                <a:solidFill>
                  <a:srgbClr val="7030A0"/>
                </a:solidFill>
              </a:rPr>
              <a:t>Entregas</a:t>
            </a:r>
            <a:r>
              <a:rPr lang="en-US" sz="2400" dirty="0">
                <a:solidFill>
                  <a:schemeClr val="bg1"/>
                </a:solidFill>
              </a:rPr>
              <a:t> </a:t>
            </a:r>
            <a:r>
              <a:rPr lang="en-US" sz="2400" dirty="0">
                <a:solidFill>
                  <a:srgbClr val="7030A0"/>
                </a:solidFill>
              </a:rPr>
              <a:t>OBM</a:t>
            </a:r>
          </a:p>
        </p:txBody>
      </p:sp>
      <p:sp>
        <p:nvSpPr>
          <p:cNvPr id="3" name="Content Placeholder 2">
            <a:extLst>
              <a:ext uri="{FF2B5EF4-FFF2-40B4-BE49-F238E27FC236}">
                <a16:creationId xmlns:a16="http://schemas.microsoft.com/office/drawing/2014/main" id="{0CF18AAB-2625-CB2C-12D6-803AA939CEE3}"/>
              </a:ext>
            </a:extLst>
          </p:cNvPr>
          <p:cNvSpPr>
            <a:spLocks noGrp="1"/>
          </p:cNvSpPr>
          <p:nvPr>
            <p:ph idx="1"/>
          </p:nvPr>
        </p:nvSpPr>
        <p:spPr>
          <a:xfrm>
            <a:off x="750675" y="1021768"/>
            <a:ext cx="7886700" cy="3529589"/>
          </a:xfrm>
        </p:spPr>
        <p:txBody>
          <a:bodyPr>
            <a:normAutofit/>
          </a:bodyPr>
          <a:lstStyle/>
          <a:p>
            <a:r>
              <a:rPr lang="en-BR" sz="2000" dirty="0">
                <a:solidFill>
                  <a:srgbClr val="7030A0"/>
                </a:solidFill>
                <a:latin typeface="Varela Round" pitchFamily="2" charset="-79"/>
                <a:cs typeface="Varela Round" pitchFamily="2" charset="-79"/>
              </a:rPr>
              <a:t>Em julho/23 todos os medicamentos do HóRUS estavam cadastrados na tabela de VMP </a:t>
            </a:r>
          </a:p>
          <a:p>
            <a:pPr>
              <a:lnSpc>
                <a:spcPct val="100000"/>
              </a:lnSpc>
            </a:pPr>
            <a:r>
              <a:rPr lang="en-US" sz="2000" dirty="0">
                <a:solidFill>
                  <a:srgbClr val="7030A0"/>
                </a:solidFill>
                <a:latin typeface="Varela Round" pitchFamily="2" charset="-79"/>
                <a:cs typeface="Varela Round" pitchFamily="2" charset="-79"/>
              </a:rPr>
              <a:t>Para </a:t>
            </a:r>
            <a:r>
              <a:rPr lang="en-US" sz="2000" dirty="0" err="1">
                <a:solidFill>
                  <a:srgbClr val="7030A0"/>
                </a:solidFill>
                <a:latin typeface="Varela Round" pitchFamily="2" charset="-79"/>
                <a:cs typeface="Varela Round" pitchFamily="2" charset="-79"/>
              </a:rPr>
              <a:t>otimizar</a:t>
            </a:r>
            <a:r>
              <a:rPr lang="en-US" sz="2000" dirty="0">
                <a:solidFill>
                  <a:srgbClr val="7030A0"/>
                </a:solidFill>
                <a:latin typeface="Varela Round" pitchFamily="2" charset="-79"/>
                <a:cs typeface="Varela Round" pitchFamily="2" charset="-79"/>
              </a:rPr>
              <a:t> a </a:t>
            </a:r>
            <a:r>
              <a:rPr lang="en-US" sz="2000" dirty="0" err="1">
                <a:solidFill>
                  <a:srgbClr val="7030A0"/>
                </a:solidFill>
                <a:latin typeface="Varela Round" pitchFamily="2" charset="-79"/>
                <a:cs typeface="Varela Round" pitchFamily="2" charset="-79"/>
              </a:rPr>
              <a:t>entrega</a:t>
            </a:r>
            <a:r>
              <a:rPr lang="en-US" sz="2000" dirty="0">
                <a:solidFill>
                  <a:srgbClr val="7030A0"/>
                </a:solidFill>
                <a:latin typeface="Varela Round" pitchFamily="2" charset="-79"/>
                <a:cs typeface="Varela Round" pitchFamily="2" charset="-79"/>
              </a:rPr>
              <a:t> do portal OBM </a:t>
            </a:r>
            <a:r>
              <a:rPr lang="en-US" sz="2000" dirty="0" err="1">
                <a:solidFill>
                  <a:srgbClr val="7030A0"/>
                </a:solidFill>
                <a:latin typeface="Varela Round" pitchFamily="2" charset="-79"/>
                <a:cs typeface="Varela Round" pitchFamily="2" charset="-79"/>
              </a:rPr>
              <a:t>referentes</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aos</a:t>
            </a:r>
            <a:r>
              <a:rPr lang="en-US" sz="2000" dirty="0">
                <a:solidFill>
                  <a:srgbClr val="7030A0"/>
                </a:solidFill>
                <a:latin typeface="Varela Round" pitchFamily="2" charset="-79"/>
                <a:cs typeface="Varela Round" pitchFamily="2" charset="-79"/>
              </a:rPr>
              <a:t> AMPPs, </a:t>
            </a:r>
            <a:r>
              <a:rPr lang="en-US" sz="2000" dirty="0" err="1">
                <a:solidFill>
                  <a:srgbClr val="7030A0"/>
                </a:solidFill>
                <a:latin typeface="Varela Round" pitchFamily="2" charset="-79"/>
                <a:cs typeface="Varela Round" pitchFamily="2" charset="-79"/>
              </a:rPr>
              <a:t>foi</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acordado</a:t>
            </a:r>
            <a:r>
              <a:rPr lang="en-US" sz="2000" dirty="0">
                <a:solidFill>
                  <a:srgbClr val="7030A0"/>
                </a:solidFill>
                <a:latin typeface="Varela Round" pitchFamily="2" charset="-79"/>
                <a:cs typeface="Varela Round" pitchFamily="2" charset="-79"/>
              </a:rPr>
              <a:t> com a </a:t>
            </a:r>
            <a:r>
              <a:rPr lang="en-US" sz="2000" dirty="0" err="1">
                <a:solidFill>
                  <a:srgbClr val="7030A0"/>
                </a:solidFill>
                <a:latin typeface="Varela Round" pitchFamily="2" charset="-79"/>
                <a:cs typeface="Varela Round" pitchFamily="2" charset="-79"/>
              </a:rPr>
              <a:t>equipe</a:t>
            </a:r>
            <a:r>
              <a:rPr lang="en-US" sz="2000" dirty="0">
                <a:solidFill>
                  <a:srgbClr val="7030A0"/>
                </a:solidFill>
                <a:latin typeface="Varela Round" pitchFamily="2" charset="-79"/>
                <a:cs typeface="Varela Round" pitchFamily="2" charset="-79"/>
              </a:rPr>
              <a:t> do </a:t>
            </a:r>
            <a:r>
              <a:rPr lang="en-US" sz="2000" dirty="0" err="1">
                <a:solidFill>
                  <a:srgbClr val="7030A0"/>
                </a:solidFill>
                <a:latin typeface="Varela Round" pitchFamily="2" charset="-79"/>
                <a:cs typeface="Varela Round" pitchFamily="2" charset="-79"/>
              </a:rPr>
              <a:t>Ministério</a:t>
            </a:r>
            <a:r>
              <a:rPr lang="en-US" sz="2000" dirty="0">
                <a:solidFill>
                  <a:srgbClr val="7030A0"/>
                </a:solidFill>
                <a:latin typeface="Varela Round" pitchFamily="2" charset="-79"/>
                <a:cs typeface="Varela Round" pitchFamily="2" charset="-79"/>
              </a:rPr>
              <a:t> da </a:t>
            </a:r>
            <a:r>
              <a:rPr lang="en-US" sz="2000" dirty="0" err="1">
                <a:solidFill>
                  <a:srgbClr val="7030A0"/>
                </a:solidFill>
                <a:latin typeface="Varela Round" pitchFamily="2" charset="-79"/>
                <a:cs typeface="Varela Round" pitchFamily="2" charset="-79"/>
              </a:rPr>
              <a:t>Saúde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em</a:t>
            </a:r>
            <a:r>
              <a:rPr lang="en-US" sz="2000" dirty="0">
                <a:solidFill>
                  <a:srgbClr val="7030A0"/>
                </a:solidFill>
                <a:latin typeface="Varela Round" pitchFamily="2" charset="-79"/>
                <a:cs typeface="Varela Round" pitchFamily="2" charset="-79"/>
              </a:rPr>
              <a:t> 23/11/2023 a </a:t>
            </a:r>
            <a:r>
              <a:rPr lang="en-US" sz="2000" dirty="0" err="1">
                <a:solidFill>
                  <a:srgbClr val="7030A0"/>
                </a:solidFill>
                <a:latin typeface="Varela Round" pitchFamily="2" charset="-79"/>
                <a:cs typeface="Varela Round" pitchFamily="2" charset="-79"/>
              </a:rPr>
              <a:t>seguinte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divisão</a:t>
            </a:r>
            <a:r>
              <a:rPr lang="en-US" sz="2000" dirty="0">
                <a:solidFill>
                  <a:srgbClr val="7030A0"/>
                </a:solidFill>
                <a:latin typeface="Varela Round" pitchFamily="2" charset="-79"/>
                <a:cs typeface="Varela Round" pitchFamily="2" charset="-79"/>
              </a:rPr>
              <a:t>: </a:t>
            </a:r>
          </a:p>
          <a:p>
            <a:pPr marL="1014413" lvl="2" indent="-214313">
              <a:lnSpc>
                <a:spcPct val="100000"/>
              </a:lnSpc>
            </a:pPr>
            <a:r>
              <a:rPr lang="en-US" sz="1800" dirty="0" err="1">
                <a:solidFill>
                  <a:srgbClr val="7030A0"/>
                </a:solidFill>
                <a:latin typeface="Varela Round" pitchFamily="2" charset="-79"/>
                <a:cs typeface="Varela Round" pitchFamily="2" charset="-79"/>
              </a:rPr>
              <a:t>Equipe</a:t>
            </a:r>
            <a:r>
              <a:rPr lang="en-US" sz="1800" dirty="0">
                <a:solidFill>
                  <a:srgbClr val="7030A0"/>
                </a:solidFill>
                <a:latin typeface="Varela Round" pitchFamily="2" charset="-79"/>
                <a:cs typeface="Varela Round" pitchFamily="2" charset="-79"/>
              </a:rPr>
              <a:t> MS: carga dos </a:t>
            </a:r>
            <a:r>
              <a:rPr lang="en-US" sz="1800" dirty="0" err="1">
                <a:solidFill>
                  <a:srgbClr val="7030A0"/>
                </a:solidFill>
                <a:latin typeface="Varela Round" pitchFamily="2" charset="-79"/>
                <a:cs typeface="Varela Round" pitchFamily="2" charset="-79"/>
              </a:rPr>
              <a:t>medicamentos</a:t>
            </a:r>
            <a:r>
              <a:rPr lang="en-US" sz="1800" dirty="0">
                <a:solidFill>
                  <a:srgbClr val="7030A0"/>
                </a:solidFill>
                <a:latin typeface="Varela Round" pitchFamily="2" charset="-79"/>
                <a:cs typeface="Varela Round" pitchFamily="2" charset="-79"/>
              </a:rPr>
              <a:t> com </a:t>
            </a:r>
            <a:r>
              <a:rPr lang="pt-BR" sz="1800" dirty="0">
                <a:solidFill>
                  <a:srgbClr val="7030A0"/>
                </a:solidFill>
                <a:latin typeface="Varela Round" pitchFamily="2" charset="-79"/>
                <a:cs typeface="Varela Round" pitchFamily="2" charset="-79"/>
              </a:rPr>
              <a:t>substância única, exceto injetáveis;</a:t>
            </a:r>
          </a:p>
          <a:p>
            <a:pPr marL="1014413" lvl="2" indent="-214313">
              <a:lnSpc>
                <a:spcPct val="100000"/>
              </a:lnSpc>
            </a:pPr>
            <a:r>
              <a:rPr lang="pt-BR" sz="1800" dirty="0">
                <a:solidFill>
                  <a:srgbClr val="7030A0"/>
                </a:solidFill>
                <a:latin typeface="Varela Round" pitchFamily="2" charset="-79"/>
                <a:cs typeface="Varela Round" pitchFamily="2" charset="-79"/>
              </a:rPr>
              <a:t>Equipe HSL</a:t>
            </a:r>
            <a:r>
              <a:rPr lang="pt-BR" sz="2000" dirty="0">
                <a:solidFill>
                  <a:srgbClr val="7030A0"/>
                </a:solidFill>
                <a:latin typeface="Varela Round" pitchFamily="2" charset="-79"/>
                <a:cs typeface="Varela Round" pitchFamily="2" charset="-79"/>
              </a:rPr>
              <a:t>: carga dos medicamentos com substâncias compostas e injetáveis na inserção para o portal OBM. </a:t>
            </a:r>
          </a:p>
          <a:p>
            <a:endParaRPr lang="en-BR" sz="2000" dirty="0"/>
          </a:p>
          <a:p>
            <a:endParaRPr lang="en-BR" dirty="0"/>
          </a:p>
        </p:txBody>
      </p:sp>
      <p:grpSp>
        <p:nvGrpSpPr>
          <p:cNvPr id="2" name="Google Shape;73;p15">
            <a:extLst>
              <a:ext uri="{FF2B5EF4-FFF2-40B4-BE49-F238E27FC236}">
                <a16:creationId xmlns:a16="http://schemas.microsoft.com/office/drawing/2014/main" id="{FA3D7861-76E1-CD79-9B7E-AECCCA910AB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5F653EFB-7BA5-090C-5316-DF5673B9F94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A6DE51D8-76CD-50ED-D5C5-3C140440749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D2DD748D-182B-E21A-ED48-1F90820E434B}"/>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91B138A-BE5D-2F2A-00C3-47F3F57A0D1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B6B3ADC0-B1A5-DCAB-EBDF-493DAAAB40FE}"/>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0D1AAF81-8AA8-32BD-CAAA-B0B4602AA7C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8725EA2-ACDF-2487-CDB7-7BBBF77FA92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706419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1800" dirty="0" err="1">
                <a:solidFill>
                  <a:srgbClr val="7030A0"/>
                </a:solidFill>
              </a:rPr>
              <a:t>Medicamentos</a:t>
            </a:r>
            <a:r>
              <a:rPr lang="en-US" sz="1800" dirty="0">
                <a:solidFill>
                  <a:srgbClr val="7030A0"/>
                </a:solidFill>
              </a:rPr>
              <a:t> </a:t>
            </a:r>
            <a:r>
              <a:rPr lang="en-US" sz="1800" dirty="0" err="1">
                <a:solidFill>
                  <a:srgbClr val="7030A0"/>
                </a:solidFill>
              </a:rPr>
              <a:t>cadastrados</a:t>
            </a:r>
            <a:r>
              <a:rPr lang="en-US" sz="1800" dirty="0">
                <a:solidFill>
                  <a:srgbClr val="7030A0"/>
                </a:solidFill>
              </a:rPr>
              <a:t> no portal OBM em 2023</a:t>
            </a:r>
          </a:p>
        </p:txBody>
      </p:sp>
      <p:sp>
        <p:nvSpPr>
          <p:cNvPr id="2" name="AutoShape 1" descr="data:image/png;base64,iVBORw0KGgoAAAANSUhEUgAAAeIAAAEfCAYAAACd5cVkAAAAAXNSR0IArs4c6QAAIABJREFUeF7tnVFoHce5x+eGgFSoUBCiBBHQQ0JDXTChFYQUkttSUfJQUdzQpq3TUKkVLgSk6qUYgfMQgwiFokoQqNFtVNKEJgE3D3poCHKd64eGgFJMIAkuLTRQjBqEkFAoxxByL9/eO8tovHvO7GjP2ZnZ34EQ+ZzZ3e/7fd/Of7/Z2Z3/UHwgAAEIQAACEGiMwH/IkT/88MP/6XQ6jRnBgSEAAQhAAAJtJPDpp5/+dybEN27c+J/Pf/7zbWSAzxCAAAQgAIHGCPz1r39VCHFj+DkwBCAAAQi0nQBC3PYMwH8IQAACEGiUAELcKH4ODgEIQAACbSeAELc9A/AfAhCAAAQaJYAQN4qfg0MAAhCAQNsJIMRtzwD8hwAEIACBRgkgxI3i5+AQgAAEINB2Aghx2zMA/yEAAQhAoFECCHGj+Dk4BCAAAQi0nQBC3PYMwH8IQAACEGiUAELcKH4ODgEIQAACbSeAELc9A/AfAhCAAAQaJYAQN4qfg0MAAhCAQNsJIMRtz4Ae/h8eHqqLFy+q6elp9eijj0LLg8Dzzz+v9vb21OLiohoaGlLy7/fff19duHBBjY6OeuzRbZMPP/xQraysqKeeekqdPn3abSNaQQACAyeAEA8ceX8O+O6776pnn3322M6ffPLJE4snQnzyeCHEJ2coeyjK8QceeCC/wNFHuXXrllpbW1PXr18/duCJiYnbLn5ef/119cILL2Ttzp8/X3rBoi9qjo6OVK/zytyn7LfouPK9uc+ydrbPIyMjanl5WU1OTh7zTXJse3s7/67smPVEgr3UTQAhrptoA/uTk/Dtt98+doLqzkiq2JNUQ/0SYlucGsA2sEM25WtKFXG3HP/73/9emPvj4+Nqbm4ui7M+Hz766KNjYiyi+dprr6nPfvaz6otf/GLe3k4OOf57772nPv74Y3XmzJnSC1wRTtmnHv3Q54/szxwB0bEx92X7KG02NzfV0tJSNnKifbD9tY9Z5uvAEp4DVSaAEFdGFtYG+oq529X8SSxGiE9C7/+2RYhPxlCLZVElqEVHjqDFT39nCrH8XnSuyL6lkvzyl7+s3nzzzcJqU58D0uadd96pfJtGV8j6HC2yWexzOde0D72q8n73CyeLKFvbBBDiiHOi7IQuc8keMpP7vrpi0NuYQ2EyDCb3F2Xozr5H7LIvc7hMD5UdHBxk9y1liM/86E5KtpHP1NRUNtRuDsXZQ3nSzr4A0Z3ZzZs3s/0U+Wget9vx7CFO12FBu5O0hVh3/rpCslmKffbQoj30WNQRm/uR7aXNc889d9s9YpfhTpt1t45fM5c2wl0P9RYNG9vxKWOqY+SS47ZQdxNi4WEKuo6FZlVU7eo2CwsLan19vbIQ26JYJrguvhZV0kXne7eLl4i7vGRNR4gjDq3rSamrMumc9YSroitru8Mouy8motBrX7bYyL53dnZy4S+rErXg2J14N3u1SBR1wLI/EfWy4fmy4+nO8nOf+1xeaZVVNubwv92mqCK22ZgpqI976tSpjFXRLYaiY9gdrym25sVK2bYinrqdLRRiw8bGhpqZmbnt3qRZyYkI61jYfki7sqFWe7jY5OGS43abojwoiqccx4zF5cuXj02qk9/NfT322GNeExft2HS7ZdBrIp9Lpav3/+CDD5YOtUfc7SVpOkIccVhdOqky9+zOqqyKcDlGmQDKse2KW9vTTYjL7nfbQ422yHU6nayjFDFwvS9edO/R7qD1zOYyRkVCao4g9KqIze1dKhlbKMsqrKqVmOYrMZfKTypAe1JQUT4ViW4ZQ3t7sdGuUusSYnuyVtEIiinE4reMwpgXLqZ9d911V2UhLqpyu4lpLyEu+91lhCriri550xHiiEPsIpK9hFh+l3trWsTsIWiX+1ZFnY3uGMqGhrsJsfmoj66kZDi7bNhQJtvIcOPdd9+dz5Z1vWdexY6i6tbmWyRKrkLswtqsQHXVXFZh2d+7CoAcQy5o5PZB0X3ZMp+Lbl/o2JQJeq8KzyXHXSpifWEglb85zG4KsfZbcy270KvyKF/RhZVrHOxH23qx0nEpm9QVcVeXvOkIccQhdumkTPfs+4zymx4C3t3dze7d2mJXJg7d9iXPypodn/xddM/TFtwyoes2lGdXVPZ9XZd7xLYdZY+/aJbmsHlZW/O4rkJcVu30OkZZB10kxGXVpz1cbt/LdblH7CLERff5iypVzdolx20/u41c2IyL7tfriwexwXwO2/VCSdteNrHKR4irDjeXjVJE3N0lbTpCHHF4y+572S4VPc5gV7GuFbHLvrQQ253pvffee+ylFlWFuFdFbFdduirvJiJVK2KTbRF/34q47GLD5Rh1V8R2JaYvuspGGcoEquy+tRmPXlWei6C4TtbSF4cyS9qcKGf+2xR+aW/+VkWItV9FF4JlFxdlk7V0e/P86dVtuUz86rUPfh8cAYR4cKz7ciSXe4pFJ759oopx8hKEskc+dOfpsi9biIs6wCoC2KvCKRJ0OabLPd0yO7pNqLIrHlOgfIS4W6dZJFT2MboJYbdJWNqPXpx6CZCrEBdV/L2EWI+S2PMGtO1FvHvli/lWMzvOett//etf2TPD5oSnXhzsC8+yyVK9BNe84HS92LY7F5cLmL50SOzUiwBC7IUtnI3K7gfp72XS0kMPPZTd87PvfcnVvjnMas+oLZo1XSY05r6kul5dXVWzs7PZZJ+ye8hF9w+7CaMpKlrcze/sFxu4DGuWHa+sIzNnjJfdm5RJQlWGpruJUZVjmGJVNmu6aHKa/Z3kgcyA1hPteomlqxCXzR6We9Hd7unr/dv3rPX3kgvmyzLKhLhoqLjogku3sx+tchFi1+rVZlo00lTmn9372E8x9Lp4Caf3whJNACFOJBfsWZPiljkEaN+bE6GQj11NmvuR+7o///nP1W9/+9tsFrJ+9MllX3Yb+3Ek+76n+RxxWYXr8vyrzaHXiw/KhNisqM3Zt/b+bJu++93vKjmpzJGFXveIi+63y/E1E5dj6M5Xv+ZQeP/oRz9Sv/jFL26bRW4zKnodom2Ti1C63CM29ytCd/bsWfXSSy85vQ+7KMeLhn673eO3/SgS4rIq1EWIy2Ip8Sl7JE93QfbvRf7qtmbM7Pv50oZXXMbVsSPEccULayEAAQhAIDECCHFiAcUdCEAAAhCIiwBCHFe8sBYCEIAABBIjgBAnFlDcgQAEIACBuAggxHHFC2shAAEIQCAxAghxYgHFHQhAAAIQiIsAQhxXvLAWAhCAAAQSI4AQJxZQ3IEABCAAgbgIIMRxxQtrIQABCEAgMQIIcWIBxR0IQAACEIiLAEIcV7ywFgIQgAAEEiOAECcWUNyBAAQgAIG4CCDEccULayEAAQhAIDECCHFiAcUdCEAAAhCIiwBCHFe8sBYCEIAABBIjgBAnFlDcgQAEIACBuAhUEuKiBeHn5uYyj80Fsc3F08u+Nxe9LlrcOy6MWAsBCEAAAhDwI1BZiLe2ttT8/LwaGhrKj/juu+8qEdbFxUXV6XTU6uqqmp2dVYeHh4Xfy4abm5tqaWlJDQ8Pq7W1NfXoo4+q06dP+3nBVhCAAAQgAIFICdQixFL1Tk1N5UKq/72zs1P4/c2bNzNcIr7yERE3/x0pS8yGAAQgAAEIVCZQWYhXVlbU0dFRdqDz589n4lskxBMTE0oE1xZo+V5/TCGWtnqYu7IXbAABCEAAAhCIlEAlITZ9lPvF6+vramFhQV25cuWY4OoK1xZi/b0txDK0LdUzQhxpFmE2BCAAAQh4E/AW4lu3bqmNjQ01MzNzmxAPYmh6b29P7e/vezvOhhCAAAQgAIG6CIyNjanx8XGv3XkLsVTEesKV/K0na+3u7vb8/uDgIG8jVuvJXZOTk15OsBEEIAABCEAgVgKVhNh8FGlkZEQtLy8rLZ7mb/resUAp+958fMl83ClWkNgNAQhAAAIQ8CFQSYh9DsA2EIAABCAAAQiUE0CIyQ4IQAACEIBAgwQQ4gbhc2gIQAACEIAAQkwOQAACEIAABBokgBA3CJ9DQwACEIAABBBicgACEIAABCDQIAGEuEH4HBoCEICAC4En/ut9l2bH2rz4k1OVt2GDZgggxM1w56gQgAAEnAkgxM6oomyIEEcZNoyGAATaRAAhTjvaXkIsr7SUVZjOnDmTLWWo/61XZZqens4XcDDfrGW+Qct8s5bZPm3ceAcBCECgOgGEuDqzmLaoLMR6sQdx8r777suFeGtrS83Pz6uhoaHcf1lVSb+DutPp5O+Ulgb6PdXDw8NqbW0t248sqcgHAhCAAASOE0CI086IykJctJShVMRFQly0TrGsTyzLI8rHXI/Y/HfayPEOAhCAQDUCCHE1XrG1riTEh4eH6vLly+rs2bPq6tWruZjaQ9N60YciIZ6YmMgZmUIs4sx6xLGlD/ZCAAKDIIAQD4Jyc8eoJMSmsOrKWIupdkFEeX19XS0sLNy2TnFRNS3byRD2zs4OQtxcHnBkCEAgYAIIccDBqcE0ZyGWe8NyL/f69evHDmsvYajvIc/MzNwmxFrIGZquIXLsAgIQaA0BhDjtUDsLsY2hW0WsJ2JJdawna+3u7uYTtA4ODvK/Zb+rq6tqdnY2X9vYBfne3p7a3993aUobCEAAAlETeObaJ5Xtf/qROytvwwb+BMbGxtT4+LjXDmoRYvMRpZGREbW8vJyLqvmbvncslpqPL9lVtZcnbAQBCEAgUQJUxIkG9v/d8hbitLHgHQQgAIFwCCDE4cSiH5YgxP2gyj4hAAEI1EgAIa4RZoC7QogDDAomQQACEDAJIMRp5wNCnHZ88Q4CEEiAAEKcQBC7uIAQpx1fvIMABBIggBAnEESEOO0g4h0EIJA2AYQ47fhSEacdX7yDAAQSIIAQJxBEKuK0g4h3EIBA2gQQ4rTjS0WcdnzxDgIQSIAAQpxAEKmI0w4i3kEAAmkTQIjTjq9XRayXPTxz5ky+prD5KkvzlZVl35uvuJyenmblpbTzDO8gAIETEECITwAvgk0rC7FeXUl8u++++zIhlmUM9eIOnU4nX8RB1i8u+l621QtDDA8PZ6s6yX5Onz4dATJMhAAEIDBYAgjxYHkP+miVhbhoTWFznWJxQP9b1hiemprKBZZlEAcdXo4HAQikQAAhTiGK5T5UEmKpcC9fvqzOnj2rrl69mu1VKtkiIZ6YmFCy7rAtxPK9/si28hFxl7Zzc3Np08Y7CEAAAh4EEGIPaBFtUkmITcE11yO2hVj/ZgtxUTUtrGRoW6pnhDiizMFUCEBgYAQQ4oGhbuRAzkIs94blXu7169ePGSoTs4oqX6mE+zk0vbe3p/b39xuBxkEhAAEIDJLAM9c+qXy4px+5s/I2bOBPYGxsTI2Pj3vtwFmI7b2bFbE5WWt3dzefiCWzq/VkLfP7g4ODvI3sd3V1Vc3OzqrJyUkvJ9gIAhCAQMoEqIhTjq5StQixIDIfUzp//vyxCVrb29sZRfN78/El83GntHHjHQQgAIHqBBDi6sxi2sJbiGNyElshAAEIxEwAIY45er1tR4h7M6IFBCAAgUYJIMSN4u/7wRHiviPmABCAAARORgAhPhm/0LdGiEOPEPZBAAKtJ4AQp50CCHHa8cU7CEAgAQIIcQJB7OICQpx2fPEOAhBIgABCnEAQEeK0g4h3EIBA2gQQ4rTjS0WcdnzxDgIQSIAAQpxAEKmI0w4i3kEAAmkTQIjTjm+lith+37R+U5a8ynJlZUUdHR1ltKanp/MFHMw3bplv0DLfrGW2Txs33kEAAhCoTgAhrs4spi0qCbG8U1o+p0+fViK+W1tban5+Xsl7pPXfQ0NDuf/mO6g7nU7+TmlpsLm5qZaWltTw8HC2mIQsiSj75QMBCEAAAscJIMRpZ0QlITZRmEsXmqJsCnHROsWyKpOs1iQfcz1i899pI8c7CEAAAtUIIMTVeMXWupIQm0PTExMT6sKFC2p0dDSrjs2haT1kXSTEsp3+mEIs4sx6xLGlD/ZCAAKDIIAQD4Jyc8eoJMSmmSK+enhZxFh/5Pv19XW1sLCgrly5oqQC1kPOeulEW4jN6ro5FBwZAhCAQJgEEOIw41KXVd5CLNXxxsaGmpmZObaOsPm9LcS6QmZouq7wsR8IQKANBBDitKNcSYivXbuWia78160i1pWytJEqeHFxMZvQpb8/ODjI/xa8q6uranZ29pig98K+t7en9vf3ezXjdwhAAALRE3jm2ieVfXj6kTsrb8MG/gTGxsbU+Pi41w4qCXG3e8Hb29uZASMjI2p5eTkXVfPxJX3vWNqZjy+ZjzV5ecFGEIAABBImQEWccHCVUpWEOG0UeAcBCEAgTAIIcZhxqcsqhLgukuwHAhCAQJ8IIMR9AhvIbhHiQAKBGRCAAATKCCDEaecGQpx2fPEOAhBIgABCnEAQu7iAEKcdX7yDAAQSIIAQJxBEhDjtIOIdBCCQNgGEOO34UhGnHV+8gwAEEiCAECcQRCritIOIdxCAQNoEEOK040tFnHZ88Q4CEEiAAEKcQBCpiNMOIt5BAAJpE0CI045vpYrYXAZRsJivrDRfZWm+srLse/MVl9PT0yyBmHae4R0EIHACAgjxCeBFsGklIZblCuUjyxrKe6e3trbU/Py8unHjRr64Q6fTyRdxODw8LPxe9qEXgBgeHlZra2tK1ibWyyVGwA0TIQABCAyMAEI8MNSNHKiSEJsWmmsI6+UNtZDqf+/s7Bxbj5hlEBuJMQeFAAQiJ4AQRx7AHuZXEmJzaHpiYkJduHBBjY6OqiIhlt9l3eGpqam80pV28r3+SBUsHxmmlrZzc3Np08Y7CEAAAh4EEGIPaBFtUkmITb/M9YgvX758THBFWOVjC7H+3hZis7qOiB2mQgACEBgIAYR4IJgbO4i3EEt1vLGxoWZmZtSVK1cKh6D7OTS9t7en9vf3GwPHgSEAAQgMisAz1z6pfKinH7mz8jZs4E9gbGxMjY+Pe+2gkhBfu3ZNTU5OZv+ZFbH8LdXu4uKi2t3dzSdilX1/cHCQtxGrV1dX1ezsbLZfPhCAAAQgcJwAFXHaGVFJiEVYV1ZW1NHRUUal7PEll+/Nx5fMx53Sxo13EIAABKoTQIirM4tpi0pCHJNj2AoBCEAgFQIIcSqRLPYDIU47vngHAQgkQAAhTiCIXVxAiNOOL95BAAIJEKhDiPef/lJlEmPP/KXyNmxQnQBCXJ0ZW0AAAhAYKAGEeKC4B34whHjgyDkgBCAAgWoEEOJqvGJrjRDHFjHshQAEWkcAIU475Ahx2vHFOwhAIAECCHECQeziAkKcdnzxDgIQSIAAQpxAEBHitIOIdxCAQNoEEOK041upIjZXXxIs+g1a9hu3pqen85WUZMWl7e3tjKL5Bi3zzVpm+7Rx4x0EIFAHgTqEqQ47BrWPOvyN6fGlOvwdVGzqOE4lIZZVkmRFJVm+UP423y+9tbWl5ufn1dDQUG6X2abT6eTvlJYGm5ubamlpSQ0PD6u1tbVsn3o94zocYx8QgEC6BNrWUdfhL0Ic7vlQSYhNN8xFH2QRhyIhLlqnWNYnFjGXj7kesfnvcHFhGQQgEAKBOoQpBD9cbajDX4TYlfbg23kLsbmGcNliEEVCPDExkXtpCrGI89zc3OAJcEQIRE7Ap5MWl1/8yaloPffxue3+IsThpruXEB8eHqpLly6pc+fOqdHR0WPeiSivr6+rhYWF29YplqFs86OF2BT1cFFhGQTCJOAjSghxmLEss8onxvaFB0IcbswrC7GesFV2T1d+39jYUDMzM7cJsa6QGZoONyGwLD4CPp00QhxXnH1ijBDHE+NKQiyV8MWLF7PZz2UTq8x7x/K3OaFLT9CSe8r6b0G1urqqZmdn1eTkpDO5vb09tb+/79yehhBIlcAz1z7xcu3pR+702i6EjXx8bru/4y9+r3Lo9p54ufI2dWwQY3zHxsbU+Pi4l/uVhNh85EgfTR5h2tnZyR9RGhkZUcvLy7momo8v6cedZFtzX+ZjTV5esBEEWkzAp1qiIo4rYXxiTEUcT4wrCXE8bmFpmwn4dFoxC1Pb/JVY+fjMZK14lkFsW3wR4jYrVqK++5zECHFcyeATY4QYIQ41yxHiUCODXd4EfDpphNgbdyMb+sQYIUaIG0lWh4MixA6QaBIXAZ9OGiFOP8YIMUIcapYjxKFGBru8CSDEbujaLkxulMJo5ZPTTNYKI3YuViDELpRoExUBn06LijiqEDNZyyFcCLEDpECaIMSBBAIz6iOAELuxpCJ24xRCK5+cRohDiJybDQixGydaRUTAp9OiIo4owDy+5BQshNgJUxCNEOIgwoARdRJAiN1oUhG7cQqhlU9OI8QhRM7NBoTYjROtIiLg02lREUcUYCpip2AhxE6YgmhUSYj1gg/Xr1/PjDdfWWm+ytJ8ZWXZ9+YrLqenp1kCMYh0SMMIhNgtjlTEbpxCaOWT0whxCJFzs6GSEMtyhbJykqy8JH/rBR1u3LiR/93pdPJFHGSRCN3G/F5M04s+DA8Pq7W1tWyfZQtJuLlCKwj8HwGfTouKOK7s8Ylx2y88WAYx3ByvJMSmG+YqS5cvX1ZTU1O5kOrlDmUxiKLvWQYx3IRIwTKfThohjivyPjFGiHmhR6hZ7i3EUhGL0M7NzSktvLqilX9PTExk1bMtxPK9/kgVLB+pmqWt7IsPBE5KwKeTRohPSn2w2/vEGCFGiAebpe5H8xJiGXK+dOmSOnfunBodHb1NiEVY5WMLsf7eFmJT1N1NpyUEign4dNIIcVzZ5BNjhBghDjXLKwuxnrBl3tMtqoilEu7n0PTe3p7a398PlSt2NUjAZ1FxMTfWhePb5q/EysfnWONbl7/jL36v8lm598TLlbepY4MY4zs2NqbGx8e93K8kxFIJX7x4UcmsaHNilTlxa3d3N5+IJfeR9WQt8/uDg4O8jVi9urqqZmdn1eTkpJcTbAQBk4BPtURFHFcO+cSYipiKONQsryTE5iNH2iH9CJP5mFLZY03m9+a+zMedQgWFXfEQ8OmkEeJ44iuW+sQYIUaIQ83ySkIcqhPYBQEq4uo50HZhqk6suS3quPDg8aXm4tfryAhxL0L8Hh0Bn06LijiuMPvEuO0XHghxuDmOEIcbGyzzJODTSSPEnrAb2swnxggxQ9MNpWvPwyLEPRHRIDYCPp00QhxXlH1ijBAjxKFmOUIcamRqtMun00KYagxAn3fVtvgKTh+fEWKEuM+novfuEWJvdPFs6NNpIcTEN2QCPjmNECPEoeY0QhxqZGq0y6fTQohrDECfd9W2+FIRuyUUqy+5cQqhFUIcQhT6bEPbOmr8dUuotleIbpTCaOWT0whxGLFzsQIhdqEUeRufk5iKOJ6gty2+VMRuuYkQu3EKoVVlIdbvmpZ3aurVkuRVlisrK+ro6CjzaXp6Ov/NfOOW+QYt881aZvsQoKRmQ9s6avx1y2AqYjdOIbTyyWmEOITIudlQSYhFcNfX19XDDz+cLbhgCvHW1paan59XQ0ND+ZHNd1B3Op38ndLSYHNzUy0tLanh4WG1tramzEUk3EynlSsBn5OYitiVbvPt2hZfKmK3nEOI3TiF0KqSEGuD7WULRaCLhLhsVSZZHlE+5nrE5r9DAJOSDW3rqPHXLXupiN04hdDKJ6cR4hAi52ZDbUJsDk2bC0HIcoh6pSYR5omJidwyU4hFnHWF7WY6rVwJ+JzEVMSudJtv17b4UhG75RxC7MYphFa1CLHpiB6+XlhYUFeuXFGmEMt9YfOjhdiusEMAk5INbeuo8dcte6mI3TiF0MonpxHiECLnZkPtQiyTuTY2NtTMzMxtQqyHqusYmt7b28vuU/PpTcBnkW3Za6wLqeNv75yIOb5iu0+MY83nuvwdf/F7bolhtNp74uXK29SxQYzxHRsbUzKJ2edTuxBLRawnYsnfUgUvLi6q3d3d/PuDg4P8bzF6dXVVzc7OqsnJSR8f2KYHAZ+radllrBUT/rqdErHGV7zziXHb/WX1JbfzoolWlYTYfkxJDJb7wTs7O2p7ezuzf2RkRC0vL+eiaj6+pO8dSzvz8SXzsaYmIKR+TJ9OCyGOJyvaFl+E2C03GZp24xRCq0pCHILB2FCdQNs6avx1y5G2V4hulMJo5ZPTCHEYsXOxAiF2oRR5G5+TmIo4nqC3Lb5UxG65iRC7cQqhFUIcQhT6bEPbOmr8dUsoKmI3TiG08slphDiEyLnZgBC7cYq6lc9JTEUcT8jbFl8qYrfcRIjdOIXQCiEOIQp9tqFtHTX+uiUUFbEbpxBa+eQ0QhxC5NxsQIjdOEXdyuckpiKOJ+Rtiy8VsVtuIsRunEJohRCHEIU+29C2jhp/3RKKitiNUwitfHIaIQ4hcm42IMRunKJu5XMSUxHHE/K2xZeK2C03EWI3TiG0QohDiEKfbWhbR42/bglFRezGKYRWPjmNEIcQOTcbKguxvEta1g+Wd2qaqyWZb9Ay35RV9r35Zq3p6WlWXnKLl1crn5OYitgLdSMbtS2+VMRuaYYQu3EKoVUlIdYrKz388MPZggtaiGX1JP1O6U6nk787+vDwsPB7cVy/j3p4eDgTdlmJSS+XGAKYlGxoW0eNv27ZS0XsximEVj45jRCHEDk3GyoJsd6lvWyhXlXJXHdYlj+Ud1Db6xHLv+tYfcnNPVr5Vg9UxPHkjk8nHXN8fXO67RceLPoQ7jndNyGemJjIBNcWYvlef/R6xFJNS1tzqDtcZPFZ1raOGn/dcrTtwuRGKYxWPjlNRRxG7Fys6IsQi7DKxxZi/b0txHaF7WI4bdwJ+JzEMVdM+OuWGwixG6cQWvnkNEIcQuTcbOiLEOuhaoam3YLQ71Y+JzFC3O+o1Lf/tsWXoWm33EGI3TiF0KoWITYna+3u7uYTsWRyl57EZX5/cHCQtxEIq6uranZ2Nl/D2AXM3t5eNmGMT28Cz1z7pHejghZPP3Kn13Zl4h1MAAAR6klEQVRNb4S/bhGINb7inU+M2+7v+Ivfc0sMo9XeEy9X3qaODWKM79jYWPY0kc+nkhCLsK6srKijo6P8WOfPn89mO5uPKenvpFHZ9+bjS+bjTj5OsE13Am2rmPDX7YxgaNqNUwitfHKaijiEyLnZUEmI3XZJq9AI+JzE4kOsHTX+umVgrPEV73xi3HZ/mTXtdl400QohboL6gI/p02khxAMO0gkO17b4IsRuyUJF7MYphFYIcQhR6LMNbeuo8dctodpeIbpRCqOVT04jxGHEzsUKhNiFUuRtfE5iKuJ4gt62+FIRu+UmQuzGKYRWCHEIUeizDW3rqPHXLaGoiN04hdDKJ6cR4hAi52YDQuzGKepWPicxFXE8IW9bfKmI3XITIXbjFEIrhDiEKPTZhrZ11PjrllBUxG6cQmjlk9MIcQiRc7MBIXbjFHUrn5OYijiekLctvlTEbrmJELtxCqEVQhxCFPpsQ9s6avx1SygqYjdOIbTyyWmEOITIudmAELtxirqVz0lMRRxPyNsWXypit9xEiN04hdCqFiG2X305PT2dL2lovuLSfJWl+YpLs30IUFKzoW0dNf66ZTAVsRunEFr55DRCHELk3GyoTYi3trbU/Py8Ghoayo9sLgbR6XTyxR2kwebmplpaWlLDw8NqbW1NydrE8s5qPvUT8DmJqYjrj0O/9ti2+FIRu2USQuzGKYRWfRVivRyiFlj9b1mnWD4ivvLR6xTrf4cAJiUb2tZR469b9lIRu3EKoZVPTiPEIUTOzYbahNhclclckWlqaiqvdEWIJyYmcstMIRZxnpubc7OaVpUI+JzEVMSVEDfauG3xpSJ2SzeE2I1TCK1qEWLTEblfvL6+rhYWFtSVK1eUKcS68tXttRDLEPbOzg5C3KeMaFtHjb9uiURF7MYphFY+OY0QhxA5NxtqF+Jbt26pjY0NNTMzc5sQ1zk0vbe3p/b39928bHkrn0W2BVmsC6njr1vCxxpf8c4nxm33d/zF77klhtFq74mXK29TxwYxxndsbEyNj497uV+7EEtFrCdiyd9SBS8uLqrd3d38+4ODg/xvsXp1dVXNzs6qyclJLyfYqDsBn6tphqbjyaq2xZehabfcpCJ24xRCq1qE2HxEaWRkRC0vL+eiav6m7x2L4+bjS+ZjTSFASc2GtnXU+OuWwQxNu3EKoZVPTrddiPef/pJX6Mae+YvXdifZqBYhPokBbNt/Aj4nMRVx/+NS1xHaFl8qYrfMQYgRYrdModVACLSto8Zft7SiInbjFEIrn5xGiBHiEHIXG/6fgM9JTEUcT/q0Lb5UxG65iRAjxG6ZQquBEGhbR42/bmlFRezGKYRWPjmNECPEIeQuNlARV8qBWIXJp5OOecSDitgtrRFihNgtU2g1EAJt66jx1y2tYr3wQIj94uszi7iJGcR1xdfHXzl2Ez4za9otp6NuhTC5hS9WYWpbfOvqqN2yIoxWPjGmIqYiDiN7sSIj4HMSxzx0ib9uiR/rhYdvTrfdX58KsYnqsK74+vhLRezWd9DKgwDC5AYt1o66bfGtq6N2y4owWvnEmIqYirhn9ppv1pqenmbBh57E/Bv4nMRUxP68B71l2+KLELtlGEKMEHfNFPN91MPDw2ptbS1bm1ivW+yWZv6tfDquWKsl304LIfbPr0Fv6ZPPMcfXN6fbdg4jxAhx175IL4dorkcsG+h/97sj8+m42nYSx9xR+8QXf/t91tW7f58Yt+0cRogR4spCfPPmzYENT3MSu3WKsXZcPvFFiN1yIpRWPjGONZ/rGgHwmbzEZK3BZHwjjy/ZFfG7776rdnZ2EOI+xdyn00KY+hSMPuy2bfGtS5j6EIq+7dInxlTEVMSVK2KGpvt2DvP4kiPaWCsmn0465gsthNgtoRFihLhrppiTtaTh6uqqmp2dzdcwdkmzvb09tb+/79KUNhCAAAQgAIG+EhgbG1Pj4+Nex2hkaFosNR9fevLJJwc2UcuLEhtBAAIQgAAE+kSgMSHukz/sFgIQgAAEIBAVAYQ4qnBhLAQgAAEIpEYAIU4tovgDAQhAAAJREUCIowoXxkIAAhCAQGoEEOLUIoo/EIAABCAQFQGEOKpwYSwEIAABCKRGACFOLaL4AwEIQAACURFAiKMKF8ZCAAIQgEBqBFopxLdu3VIbGxtqZmam0tu8dPAH/W7supPu+eefV1NTU12XnTR9dGlft40n2Z/EV5bWlLfczM3NnWRXQWyr/bl+/bqamJhQFy5cUKOjowOxLZRcN18AJI6fP3++tmVTm/RRzq33338/j+lJ+ybfpJC3HW5tban5+Xk1NDTku5ue2x0eHqqLFy8qWeRHPiMjI2p5edmrH+55sJIGTTHuZi9CPDlZOZ5NnriVjS3YwEVYYxZi6VReeeWVzPPHH3+8tpO8qRNYREivTia+yX+PPPJIaSrYi6qcJGdCyHXxR+xYXFzMREL8X19fVwsLC11j62q7a7uTcCzbVs7Ff/zjH+orX/lK9nbBpnJskEJ86dIlde7cuexi0jWWdbJvijFCbBEwA3H33Xcfq47NhHzppZeyLbe3t7P/66twOXGvXbum/v3vfyupUqanp/PKS3579tlns/YPPPBA3nnUmUgn3ZcpxObfcrWqTxLhoFfEkjbyHtU//vGP6ujo6Fg1YlYqJoeT2niS7bUQ6X3oda7N2JjxuXHjRmHMzPY/+MEPsspF4i0f7esg/DeF2OQiMVpZWclioivlt956S73wwgtZs6LvtN36YkVyWK7GJVe/+tWvql/96lfHqhQ713VO7+7uZhc7sv3HH3+cVXSyz7pzX3Ky6F30OsZf+9rXCs/fhx56SP3yl7/MOOiq68qVK/lIkJ3r5vk8SB/l3LrvvvvUn/70p+x9+3Z/VNSfSL6aq9VpFuKzrjbNSlOOYfZjP/vZz9Sbb755rO/S/Z60+/Of/5znzvDwcMZXfy994OTkZOFxXM5Zk7se1THz26yYtQ+yX53n8rd+JbL4pftm/Z3wkv199NFH2cWr5LucB3JO6PNB+3TPPfeoV1999VjfbrKSfUp+yeiaPu/rHIkxebW+Iu4lxLK4hFyJS/JLgPXfzz33XDakctddd+UdhYDd3NxUS0tL2dWeBFWCr4XAJVEH0cZHiMs4aCZitySs+Hr69OlBuFF4DPMiSxro4Tb5W9+OMGNeFjM5AeVC7LHHHsuHge0raX3SS07003/dOYng6mE8scW0z6zqzIpYOljpWL///e9nNurYS35K5/bUU0+p+++/P4udfMSXq1ev5hW47FfnunDTMTa3l3ibC7nUmfv2fnXQtb9nz54tvZC2BavbRWdTPmqbRDTkP9OfstwUwdUXzFpU5DabxFkqaxFKu6Awz1+5WNKCqi9ytNhJPkg8dd+lhUjf5tG3SfR5bp4DLkPaRUJs2vqHP/yh0AfZt3lRJn8LL3sUQb43+2a5MDl16lRWKJX5ZPog55RmJcc0+/CyXKyjs0OIe1TE+l5qWbVodm7yt04O+XtQwz1VE8FHiIs4SPUlFxpaeJsc4tMMTOZl4msKsXlC2zGTk7Lb/TsRvEH6ryvgM2fOKLP60b7rSk6EVD7SSdmjALqi+MIXvnDsnqCZE2Yc7Zhqkbe3l3b9yP1BCXFRhTkIHzV3EU8RRRl5eeONN7L5K71yU85JueiRi02p3n7961/nlZvEWVeAly9fzkcCys4P86JVBKjsQkdskv3JBYO0qzrM202Iu/kgfpoXmPacAbFfLi7ko2Np21Y2imLaZLKyL3bNvr7uYgMhrlGI9QQEXQGnLsRm0kqShiDERSdo0VCWObSsRavo4klXo9LeHga177UPwn8tTN/5zneyyrVoco3dYZn+FV2w6Ct/fbHlI8T2fem6ct93aFq4VKmIXYS4Hz6aOST7/9vf/paFSIT4gw8+yC+o7NzUvonYysesku2JfOYxTirEdlzrEGI9NC2jT+b9Y7PAsI9bNs/FzN2TCnHRRYPL/JqqhZG0b6UQ2ye3XSHqoQmpiKpUxHIChD40bQ8t2Z223HPR9/vMe8RlHEIami7qFPSwk9x/k8pBX8mbgtQrZnp499vf/vaxYdBBDU3//ve/z4fr9DF/+tOfZhVQ0a0Ae2ja9M9HiOX+muSEDIOaQ9PmLNt+DU3rKkT+r2fA2xN8ys7fsnupwkwYmbnelI/2cLkMpepbEOJzWW7qPuzTTz9VP/7xj7Ph6LJbYa5CbE6AM4dxzSdM6h6aLoqlfTuv23mtJ/DpvHYVYsljqWr1qJHux8w+X+eetoehaZ9LjJJt9A1+c2KROelF7rHIR66oqwqxBNasyEKbrKVtM+0yJ0fI9/KRGY32ZK0iIdb3AvWEiaYnaxVVYbrDEgF+7bXXjg3d6YkXRTHrdDqFE1J0W+2rOWGkX/6b+WlOwjG/l7jpyl9/L21FQM0JXOYEGFNIuw1Nv/fee+qdd97JJ7+IIBax7mfum5ztR17Kzl8dQy1sMp9DT2ayc70pH+0KSxhKnuq5AN2Yyrbm/Uz70SAzR/X5260ilslssj+ZmKT7CMkr+1HPsnx06aZ7Pb5U5MPXv/71Y5O1is49PQxv9lvdKmLp2z/zmc9kF+f2xDbz0U7bHiZruUSZNhAoIWALxyCGkQkGBCAAARcCrRyadgFDm/QIdKuq0vMWjyAAgVgIIMSxRAo7IQABCEAgSQIIcZJhxSkIQAACEIiFAEIcS6SwEwIQgAAEkiSAECcZVpyCAAQgAIFYCCDEsUQKOyEAAQhAIEkCCHGSYcUpCEAAAhCIhQBCHEuksBMCEIAABJIkgBAnGVacggAEIACBWAggxLFECjshAAEIQCBJAghxkmHFKQhAAAIQiIUAQhxLpLATAhCAAASSJIAQJxlWnIIABCAAgVgIIMSxRAo7IQABCEAgSQIIcZJhxSkIQAACEIiFAEIcS6SwEwIQgAAEkiSAECcZVpyCAAQgAIFYCCDEsUQKO5Mk8Prrr2d+Pfroo9n/Dw8P1aVLl9S5c+fU6Oioev7559X29rYaGRlRy8vLanJyUtnb1AXmww8/VCsrK+rBBx9Uc3Nzx3Yrdrz99tu5DUV21WUH+4FA2wggxG2LOP4GRaCbEIswyu+Li4uq0+moN998U33rW9/qqxD/5je/UXfccYdaWlrKLgTkI3a88sor2d+PP/54drFQZFdQYDEGAhERQIgjChamxkPgif96v9TYF39yKv/NVYiHhoZKt+lFZf/pL5U2GXvmL/lvIrhbW1vqnnvuUcPDw3mVLjbKhcA///lPNTMzc0yITbt62cHvEIBAMQGEmMyAQB8IVBHiF1544ZgFExMT6sKFC5kYrq2tqevXr6vz58+r06dPZ+2qDk1XFeJvfOMb6o033lDz8/PZ8V566SX1zW9+U7366quZEN99992FdvUBI7uEQCsIIMStCDNODppAFSEW28ruEctvMhR88eJFderUqezebb+F+Ic//KH63e9+l1e/Ozs76uzZs2pjYyP7Tu5TF9k1aMYcDwKpEECIU4kkfgRFoE4h1qK3urqqZmdn1QcffJD5qsW7l+NVK2KphK9evZrt9ubNm2pqakrdf//9twmxbZcW6F728DsEIHCcAEJMRkCgDwTqEOK33npLyTC1DEnL/dvNzc1sEpV8328h3t3dzWZQ33vvvdlkMfnoilguBIrs0pO7+oCTXUIgaQIIcdLhxbmmCNQhxGK7DElLVSoffZ9YhqbN+8pPPvlk1+rYpyKWSVjyiJIIrlTet27dyoX4rrvuKrSrKdYcFwKxE0CIY48g9gdJwFWIB2G8qxAPwhaOAQEI3E4AISYrIAABCEAAAg0SQIgbhM+hIQABCEAAAggxOQABCEAAAhBokABC3CB8Dg0BCEAAAhBAiMkBCEAAAhCAQIMEEOIG4XNoCEAAAhCAAEJMDkAAAhCAAAQaJIAQNwifQ0MAAhCAAAQQYnIAAhCAAAQg0CABhLhB+BwaAhCAAAQggBCTAxCAAAQgAIEGCSDEDcLn0BCAAAQgAAGEmByAAAQgAAEINEgAIW4QPoeGAAQgAAEIIMTkAAQgAAEIQKBBAghxg/A5NAQgAAEIQCAX4g8++ODNO+644z9BAgEIQAACEIDA4Ah8+umn//2/Ee7bZT7M18gAAAAASUVORK5CYII="/>
          <p:cNvSpPr>
            <a:spLocks noChangeAspect="1" noChangeArrowheads="1"/>
          </p:cNvSpPr>
          <p:nvPr/>
        </p:nvSpPr>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graphicFrame>
        <p:nvGraphicFramePr>
          <p:cNvPr id="6" name="Gráfico 5">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31630051"/>
              </p:ext>
            </p:extLst>
          </p:nvPr>
        </p:nvGraphicFramePr>
        <p:xfrm>
          <a:off x="506626" y="893617"/>
          <a:ext cx="7942429" cy="3718847"/>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oogle Shape;73;p15">
            <a:extLst>
              <a:ext uri="{FF2B5EF4-FFF2-40B4-BE49-F238E27FC236}">
                <a16:creationId xmlns:a16="http://schemas.microsoft.com/office/drawing/2014/main" id="{8D7108FE-1D51-1E17-DF63-F98E46CD5FA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DFE122DE-5F6D-9F46-F776-F3849FCF927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A419A7BF-F9FB-E3B3-3701-C77181AD82A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4FC63F11-AFA1-27DC-0DF5-F61AFC12C6F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0A622D80-6DCA-AA0C-F71B-6397D8C53E5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659C4AD8-70E6-E85D-B123-1921D997D90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FEE34604-C435-5DC6-9512-F75F82A1704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7655E5EC-7805-B3AE-ACFD-B899DA99B37E}"/>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
        <p:nvSpPr>
          <p:cNvPr id="7" name="TextBox 6">
            <a:extLst>
              <a:ext uri="{FF2B5EF4-FFF2-40B4-BE49-F238E27FC236}">
                <a16:creationId xmlns:a16="http://schemas.microsoft.com/office/drawing/2014/main" id="{145AE46D-DAD2-BE92-5E82-7F0DF4C5B80B}"/>
              </a:ext>
            </a:extLst>
          </p:cNvPr>
          <p:cNvSpPr txBox="1"/>
          <p:nvPr/>
        </p:nvSpPr>
        <p:spPr>
          <a:xfrm>
            <a:off x="615524" y="4276739"/>
            <a:ext cx="2252540" cy="307777"/>
          </a:xfrm>
          <a:prstGeom prst="rect">
            <a:avLst/>
          </a:prstGeom>
          <a:noFill/>
        </p:spPr>
        <p:txBody>
          <a:bodyPr wrap="none" rtlCol="0">
            <a:spAutoFit/>
          </a:bodyPr>
          <a:lstStyle/>
          <a:p>
            <a:r>
              <a:rPr lang="en-BR" dirty="0"/>
              <a:t>Total de cadastros: 23095</a:t>
            </a:r>
          </a:p>
        </p:txBody>
      </p:sp>
    </p:spTree>
    <p:extLst>
      <p:ext uri="{BB962C8B-B14F-4D97-AF65-F5344CB8AC3E}">
        <p14:creationId xmlns:p14="http://schemas.microsoft.com/office/powerpoint/2010/main" val="180739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000250" y="94024"/>
            <a:ext cx="7886700" cy="994172"/>
          </a:xfrm>
        </p:spPr>
        <p:txBody>
          <a:bodyPr>
            <a:normAutofit fontScale="90000"/>
          </a:bodyPr>
          <a:lstStyle/>
          <a:p>
            <a:r>
              <a:rPr lang="en-BR" sz="2700" b="1" dirty="0">
                <a:solidFill>
                  <a:srgbClr val="7030A0"/>
                </a:solidFill>
              </a:rPr>
              <a:t>Sumário Internacional do Paciente</a:t>
            </a:r>
            <a:br>
              <a:rPr lang="en-BR" sz="2700" dirty="0">
                <a:solidFill>
                  <a:srgbClr val="7030A0"/>
                </a:solidFill>
              </a:rPr>
            </a:br>
            <a:r>
              <a:rPr lang="en-BR" sz="2700" dirty="0">
                <a:solidFill>
                  <a:srgbClr val="7030A0"/>
                </a:solidFill>
              </a:rPr>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628650" y="1369219"/>
            <a:ext cx="5314950" cy="3263504"/>
          </a:xfrm>
        </p:spPr>
        <p:txBody>
          <a:bodyPr/>
          <a:lstStyle/>
          <a:p>
            <a:r>
              <a:rPr lang="en-US" dirty="0">
                <a:solidFill>
                  <a:srgbClr val="7030A0"/>
                </a:solidFill>
                <a:latin typeface="Varela Round" pitchFamily="2" charset="-79"/>
                <a:cs typeface="Varela Round" pitchFamily="2" charset="-79"/>
              </a:rPr>
              <a:t>I</a:t>
            </a:r>
            <a:r>
              <a:rPr lang="en-BR" dirty="0">
                <a:solidFill>
                  <a:srgbClr val="7030A0"/>
                </a:solidFill>
                <a:latin typeface="Varela Round" pitchFamily="2" charset="-79"/>
                <a:cs typeface="Varela Round" pitchFamily="2" charset="-79"/>
              </a:rPr>
              <a:t>PS – iniciativa colaborativa entre Organizações Desenvolvedoras de Padrão em Informática em Saúde</a:t>
            </a:r>
          </a:p>
          <a:p>
            <a:r>
              <a:rPr lang="en-US"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cordo HL7 – CEN 251 -  April 2017</a:t>
            </a:r>
          </a:p>
          <a:p>
            <a:r>
              <a:rPr lang="en-BR" dirty="0">
                <a:solidFill>
                  <a:srgbClr val="7030A0"/>
                </a:solidFill>
                <a:latin typeface="Varela Round" pitchFamily="2" charset="-79"/>
                <a:cs typeface="Varela Round" pitchFamily="2" charset="-79"/>
              </a:rPr>
              <a:t>4 especificações em dois anos</a:t>
            </a:r>
          </a:p>
          <a:p>
            <a:pPr lvl="1"/>
            <a:r>
              <a:rPr lang="en-BR" dirty="0">
                <a:solidFill>
                  <a:srgbClr val="7030A0"/>
                </a:solidFill>
                <a:latin typeface="Varela Round" pitchFamily="2" charset="-79"/>
                <a:cs typeface="Varela Round" pitchFamily="2" charset="-79"/>
              </a:rPr>
              <a:t>HL7 FHIR US IG – publicado</a:t>
            </a:r>
          </a:p>
          <a:p>
            <a:pPr lvl="1"/>
            <a:r>
              <a:rPr lang="en-BR" dirty="0">
                <a:solidFill>
                  <a:srgbClr val="7030A0"/>
                </a:solidFill>
                <a:latin typeface="Varela Round" pitchFamily="2" charset="-79"/>
                <a:cs typeface="Varela Round" pitchFamily="2" charset="-79"/>
              </a:rPr>
              <a:t>IPS SNOMED FREE </a:t>
            </a:r>
            <a:r>
              <a:rPr lang="en-BR" dirty="0">
                <a:solidFill>
                  <a:srgbClr val="7030A0"/>
                </a:solidFill>
              </a:rPr>
              <a:t>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6322681" y="1239442"/>
            <a:ext cx="1285127" cy="272423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138087" y="177069"/>
            <a:ext cx="1483852" cy="769003"/>
          </a:xfrm>
          <a:prstGeom prst="rect">
            <a:avLst/>
          </a:prstGeom>
        </p:spPr>
      </p:pic>
      <p:sp>
        <p:nvSpPr>
          <p:cNvPr id="6" name="TextBox 5">
            <a:extLst>
              <a:ext uri="{FF2B5EF4-FFF2-40B4-BE49-F238E27FC236}">
                <a16:creationId xmlns:a16="http://schemas.microsoft.com/office/drawing/2014/main" id="{F7BE3D83-9C21-53F5-802F-90402C7DE003}"/>
              </a:ext>
            </a:extLst>
          </p:cNvPr>
          <p:cNvSpPr txBox="1"/>
          <p:nvPr/>
        </p:nvSpPr>
        <p:spPr>
          <a:xfrm>
            <a:off x="1143000" y="758952"/>
            <a:ext cx="184731" cy="307777"/>
          </a:xfrm>
          <a:prstGeom prst="rect">
            <a:avLst/>
          </a:prstGeom>
          <a:noFill/>
        </p:spPr>
        <p:txBody>
          <a:bodyPr wrap="none" rtlCol="0">
            <a:spAutoFit/>
          </a:bodyPr>
          <a:lstStyle/>
          <a:p>
            <a:endParaRPr lang="en-BR" dirty="0">
              <a:solidFill>
                <a:srgbClr val="7030A0"/>
              </a:solidFill>
            </a:endParaRPr>
          </a:p>
        </p:txBody>
      </p:sp>
      <p:grpSp>
        <p:nvGrpSpPr>
          <p:cNvPr id="12" name="Google Shape;73;p15">
            <a:extLst>
              <a:ext uri="{FF2B5EF4-FFF2-40B4-BE49-F238E27FC236}">
                <a16:creationId xmlns:a16="http://schemas.microsoft.com/office/drawing/2014/main" id="{F2848B1E-9018-B5F9-C8B9-680DF794CA5E}"/>
              </a:ext>
            </a:extLst>
          </p:cNvPr>
          <p:cNvGrpSpPr/>
          <p:nvPr/>
        </p:nvGrpSpPr>
        <p:grpSpPr>
          <a:xfrm>
            <a:off x="0" y="4585144"/>
            <a:ext cx="8449056" cy="596954"/>
            <a:chOff x="0" y="4474098"/>
            <a:chExt cx="9144000" cy="708000"/>
          </a:xfrm>
        </p:grpSpPr>
        <p:sp>
          <p:nvSpPr>
            <p:cNvPr id="13" name="Google Shape;74;p15">
              <a:extLst>
                <a:ext uri="{FF2B5EF4-FFF2-40B4-BE49-F238E27FC236}">
                  <a16:creationId xmlns:a16="http://schemas.microsoft.com/office/drawing/2014/main" id="{E2FEB2F0-60F5-AD7C-10DA-0A2CE4120D6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75;p15">
              <a:extLst>
                <a:ext uri="{FF2B5EF4-FFF2-40B4-BE49-F238E27FC236}">
                  <a16:creationId xmlns:a16="http://schemas.microsoft.com/office/drawing/2014/main" id="{1A1145B2-68AF-1826-66E2-509A1AED87B1}"/>
                </a:ext>
              </a:extLst>
            </p:cNvPr>
            <p:cNvGrpSpPr/>
            <p:nvPr/>
          </p:nvGrpSpPr>
          <p:grpSpPr>
            <a:xfrm>
              <a:off x="5592275" y="4645600"/>
              <a:ext cx="1343375" cy="533264"/>
              <a:chOff x="7676800" y="4493200"/>
              <a:chExt cx="1343375" cy="533264"/>
            </a:xfrm>
          </p:grpSpPr>
          <p:sp>
            <p:nvSpPr>
              <p:cNvPr id="17" name="Google Shape;76;p15">
                <a:extLst>
                  <a:ext uri="{FF2B5EF4-FFF2-40B4-BE49-F238E27FC236}">
                    <a16:creationId xmlns:a16="http://schemas.microsoft.com/office/drawing/2014/main" id="{358E0E8A-DA75-97A4-D8ED-C704E521E81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p15">
                <a:extLst>
                  <a:ext uri="{FF2B5EF4-FFF2-40B4-BE49-F238E27FC236}">
                    <a16:creationId xmlns:a16="http://schemas.microsoft.com/office/drawing/2014/main" id="{9CE8F1DE-AF18-6335-AB41-478BF6A40B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9" name="Google Shape;78;p15">
                <a:extLst>
                  <a:ext uri="{FF2B5EF4-FFF2-40B4-BE49-F238E27FC236}">
                    <a16:creationId xmlns:a16="http://schemas.microsoft.com/office/drawing/2014/main" id="{0056AD70-42C8-D25C-EE48-EEBC92B820A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5" name="Google Shape;79;p15">
              <a:extLst>
                <a:ext uri="{FF2B5EF4-FFF2-40B4-BE49-F238E27FC236}">
                  <a16:creationId xmlns:a16="http://schemas.microsoft.com/office/drawing/2014/main" id="{E6F4917D-0DF8-B4C7-462B-F22A78BB7223}"/>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6" name="Google Shape;80;p15">
              <a:extLst>
                <a:ext uri="{FF2B5EF4-FFF2-40B4-BE49-F238E27FC236}">
                  <a16:creationId xmlns:a16="http://schemas.microsoft.com/office/drawing/2014/main" id="{F106B1CF-A139-DF03-6245-8B9EDB3C99E3}"/>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30057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454556" y="207688"/>
            <a:ext cx="7886700" cy="994172"/>
          </a:xfrm>
        </p:spPr>
        <p:txBody>
          <a:bodyPr>
            <a:noAutofit/>
          </a:bodyPr>
          <a:lstStyle/>
          <a:p>
            <a:pPr algn="ctr"/>
            <a:r>
              <a:rPr lang="en-BR" sz="2700" dirty="0">
                <a:solidFill>
                  <a:srgbClr val="7030A0"/>
                </a:solidFill>
                <a:latin typeface="Varela Round" pitchFamily="2" charset="-79"/>
                <a:cs typeface="Varela Round" pitchFamily="2" charset="-79"/>
              </a:rPr>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0583562" y="2974889"/>
            <a:ext cx="184731" cy="253916"/>
          </a:xfrm>
          <a:prstGeom prst="rect">
            <a:avLst/>
          </a:prstGeom>
          <a:solidFill>
            <a:srgbClr val="4173B1"/>
          </a:solidFill>
        </p:spPr>
        <p:txBody>
          <a:bodyPr wrap="none" rtlCol="0">
            <a:spAutoFit/>
          </a:bodyPr>
          <a:lstStyle/>
          <a:p>
            <a:endParaRPr lang="en-BR" sz="1050"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119956" y="1340576"/>
            <a:ext cx="5200650" cy="2868348"/>
            <a:chOff x="2628900" y="1948073"/>
            <a:chExt cx="6934200" cy="3824464"/>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5" y="3062209"/>
              <a:ext cx="2014532" cy="338555"/>
            </a:xfrm>
            <a:prstGeom prst="rect">
              <a:avLst/>
            </a:prstGeom>
            <a:solidFill>
              <a:srgbClr val="C3B541"/>
            </a:solidFill>
          </p:spPr>
          <p:txBody>
            <a:bodyPr wrap="square" rtlCol="0">
              <a:spAutoFit/>
            </a:bodyPr>
            <a:lstStyle/>
            <a:p>
              <a:r>
                <a:rPr lang="en-BR" sz="1050"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3" y="2137366"/>
              <a:ext cx="836127" cy="338555"/>
            </a:xfrm>
            <a:prstGeom prst="rect">
              <a:avLst/>
            </a:prstGeom>
            <a:solidFill>
              <a:srgbClr val="B23532"/>
            </a:solidFill>
          </p:spPr>
          <p:txBody>
            <a:bodyPr wrap="none" rtlCol="0">
              <a:spAutoFit/>
            </a:bodyPr>
            <a:lstStyle/>
            <a:p>
              <a:r>
                <a:rPr lang="en-BR" sz="1050"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1" cy="338555"/>
            </a:xfrm>
            <a:prstGeom prst="rect">
              <a:avLst/>
            </a:prstGeom>
            <a:solidFill>
              <a:srgbClr val="AE6F35"/>
            </a:solidFill>
          </p:spPr>
          <p:txBody>
            <a:bodyPr wrap="square" rtlCol="0">
              <a:spAutoFit/>
            </a:bodyPr>
            <a:lstStyle/>
            <a:p>
              <a:r>
                <a:rPr lang="en-BR" sz="1050"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2"/>
              <a:ext cx="1952291" cy="553997"/>
            </a:xfrm>
            <a:prstGeom prst="rect">
              <a:avLst/>
            </a:prstGeom>
            <a:solidFill>
              <a:srgbClr val="A89C39"/>
            </a:solidFill>
          </p:spPr>
          <p:txBody>
            <a:bodyPr wrap="square" rtlCol="0">
              <a:spAutoFit/>
            </a:bodyPr>
            <a:lstStyle/>
            <a:p>
              <a:r>
                <a:rPr lang="en-BR" sz="105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3" y="4047442"/>
              <a:ext cx="2261211" cy="553997"/>
            </a:xfrm>
            <a:prstGeom prst="rect">
              <a:avLst/>
            </a:prstGeom>
            <a:solidFill>
              <a:srgbClr val="82A43B"/>
            </a:solidFill>
          </p:spPr>
          <p:txBody>
            <a:bodyPr wrap="square" rtlCol="0">
              <a:spAutoFit/>
            </a:bodyPr>
            <a:lstStyle/>
            <a:p>
              <a:r>
                <a:rPr lang="en-BR" sz="105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4"/>
              <a:ext cx="2771339" cy="615553"/>
            </a:xfrm>
            <a:prstGeom prst="rect">
              <a:avLst/>
            </a:prstGeom>
            <a:solidFill>
              <a:srgbClr val="1D3C66"/>
            </a:solidFill>
          </p:spPr>
          <p:txBody>
            <a:bodyPr wrap="square" rtlCol="0">
              <a:spAutoFit/>
            </a:bodyPr>
            <a:lstStyle/>
            <a:p>
              <a:r>
                <a:rPr lang="en-BR" sz="1200" dirty="0">
                  <a:solidFill>
                    <a:schemeClr val="bg1"/>
                  </a:solidFill>
                </a:rPr>
                <a:t>.. </a:t>
              </a:r>
              <a:r>
                <a:rPr lang="en-US" sz="1200" dirty="0">
                  <a:solidFill>
                    <a:schemeClr val="bg1"/>
                  </a:solidFill>
                </a:rPr>
                <a:t>mas </a:t>
              </a:r>
              <a:r>
                <a:rPr lang="en-US" sz="1200" dirty="0" err="1">
                  <a:solidFill>
                    <a:schemeClr val="bg1"/>
                  </a:solidFill>
                </a:rPr>
                <a:t>clínicamente</a:t>
              </a:r>
              <a:r>
                <a:rPr lang="en-US" sz="1200" dirty="0">
                  <a:solidFill>
                    <a:schemeClr val="bg1"/>
                  </a:solidFill>
                </a:rPr>
                <a:t> </a:t>
              </a:r>
              <a:r>
                <a:rPr lang="en-US" sz="1200" dirty="0" err="1">
                  <a:solidFill>
                    <a:schemeClr val="bg1"/>
                  </a:solidFill>
                </a:rPr>
                <a:t>relevante</a:t>
              </a:r>
              <a:endParaRPr lang="en-BR" sz="12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3" y="2137366"/>
              <a:ext cx="1417483" cy="338555"/>
            </a:xfrm>
            <a:prstGeom prst="rect">
              <a:avLst/>
            </a:prstGeom>
            <a:solidFill>
              <a:srgbClr val="4173B1"/>
            </a:solidFill>
          </p:spPr>
          <p:txBody>
            <a:bodyPr wrap="none" rtlCol="0">
              <a:spAutoFit/>
            </a:bodyPr>
            <a:lstStyle/>
            <a:p>
              <a:r>
                <a:rPr lang="en-BR" sz="1050"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3" y="2770296"/>
              <a:ext cx="2716983" cy="369332"/>
            </a:xfrm>
            <a:prstGeom prst="rect">
              <a:avLst/>
            </a:prstGeom>
            <a:solidFill>
              <a:srgbClr val="4173B1"/>
            </a:solidFill>
          </p:spPr>
          <p:txBody>
            <a:bodyPr wrap="none" rtlCol="0">
              <a:spAutoFit/>
            </a:bodyPr>
            <a:lstStyle/>
            <a:p>
              <a:r>
                <a:rPr lang="en-BR" sz="12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3" y="3475584"/>
              <a:ext cx="2171963" cy="369332"/>
            </a:xfrm>
            <a:prstGeom prst="rect">
              <a:avLst/>
            </a:prstGeom>
            <a:solidFill>
              <a:srgbClr val="6D93C1"/>
            </a:solidFill>
          </p:spPr>
          <p:txBody>
            <a:bodyPr wrap="none" rtlCol="0">
              <a:spAutoFit/>
            </a:bodyPr>
            <a:lstStyle/>
            <a:p>
              <a:r>
                <a:rPr lang="en-BR" sz="12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3" y="4094908"/>
              <a:ext cx="1314889" cy="369332"/>
            </a:xfrm>
            <a:prstGeom prst="rect">
              <a:avLst/>
            </a:prstGeom>
            <a:solidFill>
              <a:srgbClr val="82A0C3"/>
            </a:solidFill>
          </p:spPr>
          <p:txBody>
            <a:bodyPr wrap="none" rtlCol="0">
              <a:spAutoFit/>
            </a:bodyPr>
            <a:lstStyle/>
            <a:p>
              <a:r>
                <a:rPr lang="en-BR" sz="12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7" y="3120532"/>
              <a:ext cx="1189605" cy="369332"/>
            </a:xfrm>
            <a:prstGeom prst="rect">
              <a:avLst/>
            </a:prstGeom>
            <a:solidFill>
              <a:srgbClr val="356BAB"/>
            </a:solidFill>
          </p:spPr>
          <p:txBody>
            <a:bodyPr wrap="square" rtlCol="0">
              <a:spAutoFit/>
            </a:bodyPr>
            <a:lstStyle/>
            <a:p>
              <a:r>
                <a:rPr lang="en-BR" sz="1200" dirty="0">
                  <a:solidFill>
                    <a:schemeClr val="bg1"/>
                  </a:solidFill>
                </a:rPr>
                <a:t>Princípios</a:t>
              </a:r>
            </a:p>
          </p:txBody>
        </p:sp>
      </p:grpSp>
      <p:grpSp>
        <p:nvGrpSpPr>
          <p:cNvPr id="3" name="Google Shape;73;p15">
            <a:extLst>
              <a:ext uri="{FF2B5EF4-FFF2-40B4-BE49-F238E27FC236}">
                <a16:creationId xmlns:a16="http://schemas.microsoft.com/office/drawing/2014/main" id="{AB1B36E8-C96F-0BE0-1AFF-8C7C09B4F7C8}"/>
              </a:ext>
            </a:extLst>
          </p:cNvPr>
          <p:cNvGrpSpPr/>
          <p:nvPr/>
        </p:nvGrpSpPr>
        <p:grpSpPr>
          <a:xfrm>
            <a:off x="0" y="4585144"/>
            <a:ext cx="8449056" cy="596954"/>
            <a:chOff x="0" y="4474098"/>
            <a:chExt cx="9144000" cy="708000"/>
          </a:xfrm>
        </p:grpSpPr>
        <p:sp>
          <p:nvSpPr>
            <p:cNvPr id="10" name="Google Shape;74;p15">
              <a:extLst>
                <a:ext uri="{FF2B5EF4-FFF2-40B4-BE49-F238E27FC236}">
                  <a16:creationId xmlns:a16="http://schemas.microsoft.com/office/drawing/2014/main" id="{957CAD92-754F-B31C-B1E4-C200C919FF33}"/>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75;p15">
              <a:extLst>
                <a:ext uri="{FF2B5EF4-FFF2-40B4-BE49-F238E27FC236}">
                  <a16:creationId xmlns:a16="http://schemas.microsoft.com/office/drawing/2014/main" id="{B6B2D340-C8EA-9451-124B-61C522C226DC}"/>
                </a:ext>
              </a:extLst>
            </p:cNvPr>
            <p:cNvGrpSpPr/>
            <p:nvPr/>
          </p:nvGrpSpPr>
          <p:grpSpPr>
            <a:xfrm>
              <a:off x="5592275" y="4645600"/>
              <a:ext cx="1343375" cy="533264"/>
              <a:chOff x="7676800" y="4493200"/>
              <a:chExt cx="1343375" cy="533264"/>
            </a:xfrm>
          </p:grpSpPr>
          <p:sp>
            <p:nvSpPr>
              <p:cNvPr id="22" name="Google Shape;76;p15">
                <a:extLst>
                  <a:ext uri="{FF2B5EF4-FFF2-40B4-BE49-F238E27FC236}">
                    <a16:creationId xmlns:a16="http://schemas.microsoft.com/office/drawing/2014/main" id="{379326E1-4140-01B4-5E65-105717885E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p15">
                <a:extLst>
                  <a:ext uri="{FF2B5EF4-FFF2-40B4-BE49-F238E27FC236}">
                    <a16:creationId xmlns:a16="http://schemas.microsoft.com/office/drawing/2014/main" id="{307B309A-427A-F01A-109E-7BF0F92C6B0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4" name="Google Shape;78;p15">
                <a:extLst>
                  <a:ext uri="{FF2B5EF4-FFF2-40B4-BE49-F238E27FC236}">
                    <a16:creationId xmlns:a16="http://schemas.microsoft.com/office/drawing/2014/main" id="{06A19592-0B94-BAAB-8736-70478D2F88C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9" name="Google Shape;79;p15">
              <a:extLst>
                <a:ext uri="{FF2B5EF4-FFF2-40B4-BE49-F238E27FC236}">
                  <a16:creationId xmlns:a16="http://schemas.microsoft.com/office/drawing/2014/main" id="{B8D4B283-1F96-D05B-3079-5CC3038FE67A}"/>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20" name="Google Shape;80;p15">
              <a:extLst>
                <a:ext uri="{FF2B5EF4-FFF2-40B4-BE49-F238E27FC236}">
                  <a16:creationId xmlns:a16="http://schemas.microsoft.com/office/drawing/2014/main" id="{DDC25FA0-B623-2A08-A158-1E035496CDB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997868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399303" y="299595"/>
            <a:ext cx="7659593" cy="4313423"/>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2684648" y="4731157"/>
            <a:ext cx="1584088" cy="253916"/>
          </a:xfrm>
          <a:prstGeom prst="rect">
            <a:avLst/>
          </a:prstGeom>
        </p:spPr>
        <p:txBody>
          <a:bodyPr wrap="none">
            <a:spAutoFit/>
          </a:bodyPr>
          <a:lstStyle/>
          <a:p>
            <a:r>
              <a:rPr lang="en-BR" sz="1050" dirty="0">
                <a:hlinkClick r:id="rId3"/>
              </a:rPr>
              <a:t>http://hl7.org/fhir/uv/ips/</a:t>
            </a:r>
            <a:endParaRPr lang="en-BR" sz="1050" dirty="0"/>
          </a:p>
        </p:txBody>
      </p:sp>
      <p:sp>
        <p:nvSpPr>
          <p:cNvPr id="8" name="5-Point Star 7">
            <a:extLst>
              <a:ext uri="{FF2B5EF4-FFF2-40B4-BE49-F238E27FC236}">
                <a16:creationId xmlns:a16="http://schemas.microsoft.com/office/drawing/2014/main" id="{FDC2A10D-2C93-7A58-5C48-438BEF5722C4}"/>
              </a:ext>
            </a:extLst>
          </p:cNvPr>
          <p:cNvSpPr/>
          <p:nvPr/>
        </p:nvSpPr>
        <p:spPr>
          <a:xfrm>
            <a:off x="3547538" y="1002696"/>
            <a:ext cx="267891" cy="273068"/>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0" name="TextBox 9">
            <a:extLst>
              <a:ext uri="{FF2B5EF4-FFF2-40B4-BE49-F238E27FC236}">
                <a16:creationId xmlns:a16="http://schemas.microsoft.com/office/drawing/2014/main" id="{F625582B-DFF2-1431-4EBD-AF3B67BDD636}"/>
              </a:ext>
            </a:extLst>
          </p:cNvPr>
          <p:cNvSpPr txBox="1"/>
          <p:nvPr/>
        </p:nvSpPr>
        <p:spPr>
          <a:xfrm>
            <a:off x="1910443" y="391886"/>
            <a:ext cx="4637315" cy="646331"/>
          </a:xfrm>
          <a:prstGeom prst="rect">
            <a:avLst/>
          </a:prstGeom>
          <a:solidFill>
            <a:srgbClr val="F0F8ED"/>
          </a:solidFill>
        </p:spPr>
        <p:txBody>
          <a:bodyPr wrap="square" rtlCol="0">
            <a:spAutoFit/>
          </a:bodyPr>
          <a:lstStyle/>
          <a:p>
            <a:pPr algn="ctr"/>
            <a:r>
              <a:rPr lang="en-BR" sz="18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628650" y="1369219"/>
            <a:ext cx="794905" cy="253916"/>
          </a:xfrm>
          <a:prstGeom prst="rect">
            <a:avLst/>
          </a:prstGeom>
          <a:solidFill>
            <a:srgbClr val="56C4F3"/>
          </a:solidFill>
        </p:spPr>
        <p:txBody>
          <a:bodyPr wrap="square" rtlCol="0">
            <a:spAutoFit/>
          </a:bodyPr>
          <a:lstStyle/>
          <a:p>
            <a:r>
              <a:rPr lang="en-BR" sz="1050"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628650" y="2077161"/>
            <a:ext cx="794905" cy="253916"/>
          </a:xfrm>
          <a:prstGeom prst="rect">
            <a:avLst/>
          </a:prstGeom>
          <a:solidFill>
            <a:srgbClr val="56C4F3"/>
          </a:solidFill>
        </p:spPr>
        <p:txBody>
          <a:bodyPr wrap="square" rtlCol="0">
            <a:spAutoFit/>
          </a:bodyPr>
          <a:lstStyle/>
          <a:p>
            <a:r>
              <a:rPr lang="en-BR" sz="1050"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620045" y="2757541"/>
            <a:ext cx="1073674" cy="253916"/>
          </a:xfrm>
          <a:prstGeom prst="rect">
            <a:avLst/>
          </a:prstGeom>
          <a:solidFill>
            <a:srgbClr val="56C4F3"/>
          </a:solidFill>
        </p:spPr>
        <p:txBody>
          <a:bodyPr wrap="square" rtlCol="0">
            <a:spAutoFit/>
          </a:bodyPr>
          <a:lstStyle/>
          <a:p>
            <a:r>
              <a:rPr lang="en-BR" sz="1050"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609653" y="3516730"/>
            <a:ext cx="1073674" cy="253916"/>
          </a:xfrm>
          <a:prstGeom prst="rect">
            <a:avLst/>
          </a:prstGeom>
          <a:solidFill>
            <a:srgbClr val="56C4F3"/>
          </a:solidFill>
        </p:spPr>
        <p:txBody>
          <a:bodyPr wrap="square" rtlCol="0">
            <a:spAutoFit/>
          </a:bodyPr>
          <a:lstStyle/>
          <a:p>
            <a:r>
              <a:rPr lang="en-BR" sz="1050"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100262" y="1171157"/>
            <a:ext cx="1214438" cy="415498"/>
          </a:xfrm>
          <a:prstGeom prst="rect">
            <a:avLst/>
          </a:prstGeom>
          <a:solidFill>
            <a:srgbClr val="E63432"/>
          </a:solidFill>
        </p:spPr>
        <p:txBody>
          <a:bodyPr wrap="square" rtlCol="0">
            <a:spAutoFit/>
          </a:bodyPr>
          <a:lstStyle/>
          <a:p>
            <a:r>
              <a:rPr lang="en-BR" sz="1050"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100263" y="9996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6" name="TextBox 15">
            <a:extLst>
              <a:ext uri="{FF2B5EF4-FFF2-40B4-BE49-F238E27FC236}">
                <a16:creationId xmlns:a16="http://schemas.microsoft.com/office/drawing/2014/main" id="{9DB35AD1-C08E-643E-5AA4-B1D62945CDB6}"/>
              </a:ext>
            </a:extLst>
          </p:cNvPr>
          <p:cNvSpPr txBox="1"/>
          <p:nvPr/>
        </p:nvSpPr>
        <p:spPr>
          <a:xfrm>
            <a:off x="2171706" y="1942560"/>
            <a:ext cx="1142995" cy="415498"/>
          </a:xfrm>
          <a:prstGeom prst="rect">
            <a:avLst/>
          </a:prstGeom>
          <a:solidFill>
            <a:srgbClr val="E63432"/>
          </a:solidFill>
        </p:spPr>
        <p:txBody>
          <a:bodyPr wrap="square" rtlCol="0">
            <a:spAutoFit/>
          </a:bodyPr>
          <a:lstStyle/>
          <a:p>
            <a:r>
              <a:rPr lang="en-BR" sz="1050"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037760" y="1811166"/>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092638" y="2664128"/>
            <a:ext cx="1142995" cy="415498"/>
          </a:xfrm>
          <a:prstGeom prst="rect">
            <a:avLst/>
          </a:prstGeom>
          <a:solidFill>
            <a:srgbClr val="E63432"/>
          </a:solidFill>
        </p:spPr>
        <p:txBody>
          <a:bodyPr wrap="square" rtlCol="0">
            <a:spAutoFit/>
          </a:bodyPr>
          <a:lstStyle/>
          <a:p>
            <a:r>
              <a:rPr lang="en-BR" sz="1050"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3535325" y="1357994"/>
            <a:ext cx="1142995" cy="253916"/>
          </a:xfrm>
          <a:prstGeom prst="rect">
            <a:avLst/>
          </a:prstGeom>
          <a:solidFill>
            <a:srgbClr val="F8A02A"/>
          </a:solidFill>
        </p:spPr>
        <p:txBody>
          <a:bodyPr wrap="square" rtlCol="0">
            <a:spAutoFit/>
          </a:bodyPr>
          <a:lstStyle/>
          <a:p>
            <a:r>
              <a:rPr lang="en-BR" sz="1050"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3502227" y="1938661"/>
            <a:ext cx="1267201" cy="415498"/>
          </a:xfrm>
          <a:prstGeom prst="rect">
            <a:avLst/>
          </a:prstGeom>
          <a:solidFill>
            <a:srgbClr val="F8A02A"/>
          </a:solidFill>
        </p:spPr>
        <p:txBody>
          <a:bodyPr wrap="square" rtlCol="0">
            <a:spAutoFit/>
          </a:bodyPr>
          <a:lstStyle/>
          <a:p>
            <a:r>
              <a:rPr lang="en-BR" sz="1050"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3510835" y="2653666"/>
            <a:ext cx="1267201" cy="415498"/>
          </a:xfrm>
          <a:prstGeom prst="rect">
            <a:avLst/>
          </a:prstGeom>
          <a:solidFill>
            <a:srgbClr val="F8A02A"/>
          </a:solidFill>
        </p:spPr>
        <p:txBody>
          <a:bodyPr wrap="square" rtlCol="0">
            <a:spAutoFit/>
          </a:bodyPr>
          <a:lstStyle/>
          <a:p>
            <a:r>
              <a:rPr lang="en-BR" sz="1050"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3510835" y="3372620"/>
            <a:ext cx="1267201" cy="415498"/>
          </a:xfrm>
          <a:prstGeom prst="rect">
            <a:avLst/>
          </a:prstGeom>
          <a:solidFill>
            <a:srgbClr val="F8A02A"/>
          </a:solidFill>
        </p:spPr>
        <p:txBody>
          <a:bodyPr wrap="square" rtlCol="0">
            <a:spAutoFit/>
          </a:bodyPr>
          <a:lstStyle/>
          <a:p>
            <a:r>
              <a:rPr lang="en-BR" sz="1050"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3478520" y="3164853"/>
            <a:ext cx="267891" cy="273068"/>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2" name="TextBox 21">
            <a:extLst>
              <a:ext uri="{FF2B5EF4-FFF2-40B4-BE49-F238E27FC236}">
                <a16:creationId xmlns:a16="http://schemas.microsoft.com/office/drawing/2014/main" id="{CDF97D6C-12E1-89A5-BFFF-2086A87962D1}"/>
              </a:ext>
            </a:extLst>
          </p:cNvPr>
          <p:cNvSpPr txBox="1"/>
          <p:nvPr/>
        </p:nvSpPr>
        <p:spPr>
          <a:xfrm>
            <a:off x="737755" y="3972343"/>
            <a:ext cx="955963" cy="253916"/>
          </a:xfrm>
          <a:prstGeom prst="rect">
            <a:avLst/>
          </a:prstGeom>
          <a:solidFill>
            <a:srgbClr val="C8E0B5"/>
          </a:solidFill>
        </p:spPr>
        <p:txBody>
          <a:bodyPr wrap="square" rtlCol="0">
            <a:spAutoFit/>
          </a:bodyPr>
          <a:lstStyle/>
          <a:p>
            <a:r>
              <a:rPr lang="en-BR" sz="1050"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234208" y="3972343"/>
            <a:ext cx="955963" cy="253916"/>
          </a:xfrm>
          <a:prstGeom prst="rect">
            <a:avLst/>
          </a:prstGeom>
          <a:solidFill>
            <a:srgbClr val="C8E0B5"/>
          </a:solidFill>
        </p:spPr>
        <p:txBody>
          <a:bodyPr wrap="square" rtlCol="0">
            <a:spAutoFit/>
          </a:bodyPr>
          <a:lstStyle/>
          <a:p>
            <a:r>
              <a:rPr lang="en-BR" sz="1050"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3535324" y="3990042"/>
            <a:ext cx="1234103" cy="253916"/>
          </a:xfrm>
          <a:prstGeom prst="rect">
            <a:avLst/>
          </a:prstGeom>
          <a:solidFill>
            <a:srgbClr val="C8E0B5"/>
          </a:solidFill>
        </p:spPr>
        <p:txBody>
          <a:bodyPr wrap="square" rtlCol="0">
            <a:spAutoFit/>
          </a:bodyPr>
          <a:lstStyle/>
          <a:p>
            <a:r>
              <a:rPr lang="en-BR" sz="1050"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5790340" y="3990042"/>
            <a:ext cx="1234103" cy="253916"/>
          </a:xfrm>
          <a:prstGeom prst="rect">
            <a:avLst/>
          </a:prstGeom>
          <a:solidFill>
            <a:srgbClr val="C8E0B5"/>
          </a:solidFill>
        </p:spPr>
        <p:txBody>
          <a:bodyPr wrap="square" rtlCol="0">
            <a:spAutoFit/>
          </a:bodyPr>
          <a:lstStyle/>
          <a:p>
            <a:r>
              <a:rPr lang="en-BR" sz="1050"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4994814" y="1275966"/>
            <a:ext cx="1142995" cy="253916"/>
          </a:xfrm>
          <a:prstGeom prst="rect">
            <a:avLst/>
          </a:prstGeom>
          <a:solidFill>
            <a:srgbClr val="91CF4F"/>
          </a:solidFill>
        </p:spPr>
        <p:txBody>
          <a:bodyPr wrap="square" rtlCol="0">
            <a:spAutoFit/>
          </a:bodyPr>
          <a:lstStyle/>
          <a:p>
            <a:r>
              <a:rPr lang="en-BR" sz="1050"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5012315" y="1947700"/>
            <a:ext cx="1142995" cy="415498"/>
          </a:xfrm>
          <a:prstGeom prst="rect">
            <a:avLst/>
          </a:prstGeom>
          <a:solidFill>
            <a:srgbClr val="91CF4F"/>
          </a:solidFill>
        </p:spPr>
        <p:txBody>
          <a:bodyPr wrap="square" rtlCol="0">
            <a:spAutoFit/>
          </a:bodyPr>
          <a:lstStyle/>
          <a:p>
            <a:r>
              <a:rPr lang="en-BR" sz="1050"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5020923" y="2652087"/>
            <a:ext cx="1267201" cy="646331"/>
          </a:xfrm>
          <a:prstGeom prst="rect">
            <a:avLst/>
          </a:prstGeom>
          <a:solidFill>
            <a:srgbClr val="91CF4F"/>
          </a:solidFill>
        </p:spPr>
        <p:txBody>
          <a:bodyPr wrap="square" rtlCol="0">
            <a:spAutoFit/>
          </a:bodyPr>
          <a:lstStyle/>
          <a:p>
            <a:r>
              <a:rPr lang="en-BR" sz="12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5012315" y="3395703"/>
            <a:ext cx="1267201" cy="276999"/>
          </a:xfrm>
          <a:prstGeom prst="rect">
            <a:avLst/>
          </a:prstGeom>
          <a:solidFill>
            <a:srgbClr val="91CF4F"/>
          </a:solidFill>
        </p:spPr>
        <p:txBody>
          <a:bodyPr wrap="square" rtlCol="0">
            <a:spAutoFit/>
          </a:bodyPr>
          <a:lstStyle/>
          <a:p>
            <a:r>
              <a:rPr lang="en-BR" sz="12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6520085" y="1213171"/>
            <a:ext cx="1142995" cy="415498"/>
          </a:xfrm>
          <a:prstGeom prst="rect">
            <a:avLst/>
          </a:prstGeom>
          <a:solidFill>
            <a:srgbClr val="91CF4F"/>
          </a:solidFill>
        </p:spPr>
        <p:txBody>
          <a:bodyPr wrap="square" rtlCol="0">
            <a:spAutoFit/>
          </a:bodyPr>
          <a:lstStyle/>
          <a:p>
            <a:r>
              <a:rPr lang="en-BR" sz="1050"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6507327" y="1914507"/>
            <a:ext cx="1142995" cy="415498"/>
          </a:xfrm>
          <a:prstGeom prst="rect">
            <a:avLst/>
          </a:prstGeom>
          <a:solidFill>
            <a:srgbClr val="91CF4F"/>
          </a:solidFill>
        </p:spPr>
        <p:txBody>
          <a:bodyPr wrap="square" rtlCol="0">
            <a:spAutoFit/>
          </a:bodyPr>
          <a:lstStyle/>
          <a:p>
            <a:r>
              <a:rPr lang="en-BR" sz="1050"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6530323" y="2605921"/>
            <a:ext cx="1142995" cy="646331"/>
          </a:xfrm>
          <a:prstGeom prst="rect">
            <a:avLst/>
          </a:prstGeom>
          <a:solidFill>
            <a:srgbClr val="91CF4F"/>
          </a:solidFill>
        </p:spPr>
        <p:txBody>
          <a:bodyPr wrap="square" rtlCol="0">
            <a:spAutoFit/>
          </a:bodyPr>
          <a:lstStyle/>
          <a:p>
            <a:r>
              <a:rPr lang="en-BR" sz="1200" dirty="0">
                <a:solidFill>
                  <a:schemeClr val="bg1"/>
                </a:solidFill>
              </a:rPr>
              <a:t>D</a:t>
            </a:r>
            <a:r>
              <a:rPr lang="en-US" sz="1200" dirty="0" err="1">
                <a:solidFill>
                  <a:schemeClr val="bg1"/>
                </a:solidFill>
              </a:rPr>
              <a:t>i</a:t>
            </a:r>
            <a:r>
              <a:rPr lang="en-BR" sz="12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152060" y="1925466"/>
            <a:ext cx="267891" cy="273068"/>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4" name="5-Point Star 33">
            <a:extLst>
              <a:ext uri="{FF2B5EF4-FFF2-40B4-BE49-F238E27FC236}">
                <a16:creationId xmlns:a16="http://schemas.microsoft.com/office/drawing/2014/main" id="{30A97D88-303A-FBF9-C96A-7E91B58FDC88}"/>
              </a:ext>
            </a:extLst>
          </p:cNvPr>
          <p:cNvSpPr/>
          <p:nvPr/>
        </p:nvSpPr>
        <p:spPr>
          <a:xfrm>
            <a:off x="1984934" y="2496784"/>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5" name="5-Point Star 34">
            <a:extLst>
              <a:ext uri="{FF2B5EF4-FFF2-40B4-BE49-F238E27FC236}">
                <a16:creationId xmlns:a16="http://schemas.microsoft.com/office/drawing/2014/main" id="{4AAB9CB3-B5DE-EBBF-CDF5-8DA1A4A75C92}"/>
              </a:ext>
            </a:extLst>
          </p:cNvPr>
          <p:cNvSpPr/>
          <p:nvPr/>
        </p:nvSpPr>
        <p:spPr>
          <a:xfrm>
            <a:off x="3385042" y="18945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Tree>
    <p:extLst>
      <p:ext uri="{BB962C8B-B14F-4D97-AF65-F5344CB8AC3E}">
        <p14:creationId xmlns:p14="http://schemas.microsoft.com/office/powerpoint/2010/main" val="2859471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628650" y="185735"/>
            <a:ext cx="7886700" cy="994172"/>
          </a:xfrm>
        </p:spPr>
        <p:txBody>
          <a:bodyPr/>
          <a:lstStyle/>
          <a:p>
            <a:r>
              <a:rPr lang="en-BR" dirty="0">
                <a:solidFill>
                  <a:srgbClr val="7030A0"/>
                </a:solidFill>
              </a:rPr>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a:xfrm>
            <a:off x="174540" y="1179907"/>
            <a:ext cx="8520600" cy="3416400"/>
          </a:xfrm>
        </p:spPr>
        <p:txBody>
          <a:bodyPr/>
          <a:lstStyle/>
          <a:p>
            <a:r>
              <a:rPr lang="en-BR" dirty="0">
                <a:solidFill>
                  <a:srgbClr val="7030A0"/>
                </a:solidFill>
              </a:rPr>
              <a:t>O IPS NÃO É um registro de atendimento,</a:t>
            </a:r>
          </a:p>
          <a:p>
            <a:r>
              <a:rPr lang="en-US" dirty="0">
                <a:solidFill>
                  <a:srgbClr val="7030A0"/>
                </a:solidFill>
              </a:rPr>
              <a:t>O</a:t>
            </a:r>
            <a:r>
              <a:rPr lang="en-BR" dirty="0">
                <a:solidFill>
                  <a:srgbClr val="7030A0"/>
                </a:solidFill>
              </a:rPr>
              <a:t> IPS é um sumário de vários atendimentos (ambulatoriais, internação, emergência)  com DADOS CLÍNICOS relevantes para a continuidade do cuidado</a:t>
            </a:r>
          </a:p>
          <a:p>
            <a:r>
              <a:rPr lang="en-BR" dirty="0">
                <a:solidFill>
                  <a:srgbClr val="7030A0"/>
                </a:solidFill>
              </a:rPr>
              <a:t>Para que se evolua no modelo do IPS é necessário que existam terminologias CLÍNICAS para representar:</a:t>
            </a:r>
          </a:p>
          <a:p>
            <a:pPr lvl="1"/>
            <a:r>
              <a:rPr lang="en-BR" dirty="0">
                <a:solidFill>
                  <a:srgbClr val="7030A0"/>
                </a:solidFill>
              </a:rPr>
              <a:t>Procedimentos</a:t>
            </a:r>
          </a:p>
          <a:p>
            <a:pPr lvl="1"/>
            <a:r>
              <a:rPr lang="en-BR" dirty="0">
                <a:solidFill>
                  <a:srgbClr val="7030A0"/>
                </a:solidFill>
              </a:rPr>
              <a:t>Exames (exemplo COVID que já utiliza LOINC)</a:t>
            </a:r>
          </a:p>
          <a:p>
            <a:pPr lvl="1"/>
            <a:r>
              <a:rPr lang="en-BR" dirty="0">
                <a:solidFill>
                  <a:srgbClr val="7030A0"/>
                </a:solidFill>
              </a:rPr>
              <a:t>Medicamentos -&gt; OBM </a:t>
            </a:r>
          </a:p>
        </p:txBody>
      </p:sp>
      <p:grpSp>
        <p:nvGrpSpPr>
          <p:cNvPr id="4" name="Google Shape;73;p15">
            <a:extLst>
              <a:ext uri="{FF2B5EF4-FFF2-40B4-BE49-F238E27FC236}">
                <a16:creationId xmlns:a16="http://schemas.microsoft.com/office/drawing/2014/main" id="{5664D228-5F94-F00C-B1D0-B72BE9E4DFFE}"/>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55B6A4F-913A-3D8C-ADD0-69A23182683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39F7EB31-56F8-8BF9-50C0-40D5EE15379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7174E466-EE2D-8330-7803-ED2A47A8A7F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556A8412-0039-1CCC-F5AA-27B2187C918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5542D843-59A2-5A84-1C06-7BE27F8F78F1}"/>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9B8F9FB5-4A42-361C-23A5-502F3CE5039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BA100538-147B-6B13-0EE2-15FD1FDC3CA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42510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4669649" y="2189223"/>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3" name="Rectangle 22">
            <a:extLst>
              <a:ext uri="{FF2B5EF4-FFF2-40B4-BE49-F238E27FC236}">
                <a16:creationId xmlns:a16="http://schemas.microsoft.com/office/drawing/2014/main" id="{C0C8EB3C-5FAD-32C1-5E69-14B3FE8D8328}"/>
              </a:ext>
            </a:extLst>
          </p:cNvPr>
          <p:cNvSpPr/>
          <p:nvPr/>
        </p:nvSpPr>
        <p:spPr>
          <a:xfrm>
            <a:off x="264313" y="3564417"/>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4" name="Rectangle 3">
            <a:extLst>
              <a:ext uri="{FF2B5EF4-FFF2-40B4-BE49-F238E27FC236}">
                <a16:creationId xmlns:a16="http://schemas.microsoft.com/office/drawing/2014/main" id="{80C215E8-CA27-F03C-3074-0C03E30DE25D}"/>
              </a:ext>
            </a:extLst>
          </p:cNvPr>
          <p:cNvSpPr/>
          <p:nvPr/>
        </p:nvSpPr>
        <p:spPr>
          <a:xfrm>
            <a:off x="251521" y="2150076"/>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380345" y="815133"/>
            <a:ext cx="2430000" cy="1215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380345" y="3651985"/>
            <a:ext cx="2430000" cy="1215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4779149" y="2233559"/>
            <a:ext cx="2430000" cy="1215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4779149" y="3651985"/>
            <a:ext cx="2430000" cy="1215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4779149" y="815132"/>
            <a:ext cx="2430000" cy="1215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380345" y="2233559"/>
            <a:ext cx="2430000" cy="1215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2913586" y="825523"/>
            <a:ext cx="1756064" cy="1015663"/>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2 </a:t>
            </a:r>
            <a:r>
              <a:rPr lang="en-US" sz="1500" kern="1200" dirty="0" err="1">
                <a:solidFill>
                  <a:srgbClr val="7030A0"/>
                </a:solidFill>
                <a:latin typeface="Graphik" panose="020B0503030202060203" pitchFamily="34" charset="0"/>
                <a:ea typeface="+mn-ea"/>
                <a:cs typeface="+mn-cs"/>
              </a:rPr>
              <a:t>Informatização</a:t>
            </a:r>
            <a:r>
              <a:rPr lang="en-US" sz="1500" kern="1200" dirty="0">
                <a:solidFill>
                  <a:srgbClr val="7030A0"/>
                </a:solidFill>
                <a:latin typeface="Graphik" panose="020B0503030202060203" pitchFamily="34" charset="0"/>
                <a:ea typeface="+mn-ea"/>
                <a:cs typeface="+mn-cs"/>
              </a:rPr>
              <a:t> de todos os </a:t>
            </a:r>
            <a:r>
              <a:rPr lang="en-US" sz="1500" kern="1200" dirty="0" err="1">
                <a:solidFill>
                  <a:srgbClr val="7030A0"/>
                </a:solidFill>
                <a:latin typeface="Graphik" panose="020B0503030202060203" pitchFamily="34" charset="0"/>
                <a:ea typeface="+mn-ea"/>
                <a:cs typeface="+mn-cs"/>
              </a:rPr>
              <a:t>níveis</a:t>
            </a:r>
            <a:r>
              <a:rPr lang="en-US" sz="1500" kern="1200" dirty="0">
                <a:solidFill>
                  <a:srgbClr val="7030A0"/>
                </a:solidFill>
                <a:latin typeface="Graphik" panose="020B0503030202060203" pitchFamily="34" charset="0"/>
                <a:ea typeface="+mn-ea"/>
                <a:cs typeface="+mn-cs"/>
              </a:rPr>
              <a:t> de </a:t>
            </a:r>
            <a:r>
              <a:rPr lang="en-US" sz="1500" kern="1200" dirty="0" err="1">
                <a:solidFill>
                  <a:srgbClr val="7030A0"/>
                </a:solidFill>
                <a:latin typeface="Graphik" panose="020B0503030202060203" pitchFamily="34" charset="0"/>
                <a:ea typeface="+mn-ea"/>
                <a:cs typeface="+mn-cs"/>
              </a:rPr>
              <a:t>atenção</a:t>
            </a:r>
            <a:endParaRPr lang="pt-BR" sz="1500" kern="1200" dirty="0">
              <a:solidFill>
                <a:srgbClr val="7030A0"/>
              </a:solidFill>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2913586"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3</a:t>
            </a:r>
            <a:endParaRPr lang="pt-BR" sz="1500" kern="1200" dirty="0">
              <a:solidFill>
                <a:srgbClr val="7030A0"/>
              </a:solidFill>
              <a:latin typeface="Graphik" panose="020B0503030202060203" pitchFamily="34" charset="0"/>
              <a:ea typeface="+mn-ea"/>
              <a:cs typeface="+mn-cs"/>
            </a:endParaRPr>
          </a:p>
          <a:p>
            <a:pPr defTabSz="685800">
              <a:buClrTx/>
              <a:defRPr/>
            </a:pPr>
            <a:r>
              <a:rPr lang="pt-BR" sz="1500" kern="1200" dirty="0">
                <a:solidFill>
                  <a:srgbClr val="7030A0"/>
                </a:solidFill>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2913586"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4</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O usuário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7318649" y="815132"/>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5 </a:t>
            </a:r>
            <a:r>
              <a:rPr lang="pt-BR" sz="1500" kern="1200" dirty="0">
                <a:solidFill>
                  <a:srgbClr val="7030A0"/>
                </a:solidFill>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7318649"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6 </a:t>
            </a:r>
            <a:r>
              <a:rPr lang="pt-BR" sz="1500" kern="1200" dirty="0">
                <a:solidFill>
                  <a:srgbClr val="7030A0"/>
                </a:solidFill>
                <a:latin typeface="Graphik" panose="020B0503030202060203" pitchFamily="34" charset="0"/>
                <a:ea typeface="+mn-ea"/>
                <a:cs typeface="+mn-cs"/>
              </a:rPr>
              <a:t>Ambiente de </a:t>
            </a:r>
            <a:r>
              <a:rPr lang="pt-BR" sz="1500" kern="1200" dirty="0" err="1">
                <a:solidFill>
                  <a:srgbClr val="7030A0"/>
                </a:solidFill>
                <a:latin typeface="Graphik" panose="020B0503030202060203" pitchFamily="34" charset="0"/>
                <a:ea typeface="+mn-ea"/>
                <a:cs typeface="+mn-cs"/>
              </a:rPr>
              <a:t>Inter-conectividade</a:t>
            </a:r>
            <a:endParaRPr lang="pt-BR" sz="1500" kern="1200" dirty="0">
              <a:solidFill>
                <a:srgbClr val="7030A0"/>
              </a:solidFill>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7300344"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7 </a:t>
            </a:r>
            <a:r>
              <a:rPr lang="pt-BR" sz="1500" kern="1200" dirty="0">
                <a:solidFill>
                  <a:srgbClr val="7030A0"/>
                </a:solidFill>
                <a:latin typeface="Graphik" panose="020B0503030202060203" pitchFamily="34" charset="0"/>
                <a:ea typeface="+mn-ea"/>
                <a:cs typeface="+mn-cs"/>
              </a:rPr>
              <a:t>Ecossistema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251521" y="141110"/>
            <a:ext cx="8640000" cy="443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08" rIns="0" bIns="0" rtlCol="0" anchor="t" anchorCtr="0">
            <a:noAutofit/>
          </a:bodyPr>
          <a:lstStyle/>
          <a:p>
            <a:pPr defTabSz="685800">
              <a:lnSpc>
                <a:spcPct val="90000"/>
              </a:lnSpc>
              <a:buClrTx/>
              <a:defRPr/>
            </a:pPr>
            <a:r>
              <a:rPr lang="pt-BR" sz="2400" b="1" kern="1200" spc="-113" dirty="0">
                <a:solidFill>
                  <a:srgbClr val="7030A0"/>
                </a:solidFill>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4078357" y="2058901"/>
            <a:ext cx="468728" cy="468728"/>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4022775" y="3540211"/>
            <a:ext cx="473852" cy="47385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8417669" y="2097898"/>
            <a:ext cx="473852" cy="473852"/>
          </a:xfrm>
          <a:prstGeom prst="rect">
            <a:avLst/>
          </a:prstGeom>
        </p:spPr>
      </p:pic>
    </p:spTree>
    <p:extLst>
      <p:ext uri="{BB962C8B-B14F-4D97-AF65-F5344CB8AC3E}">
        <p14:creationId xmlns:p14="http://schemas.microsoft.com/office/powerpoint/2010/main" val="3984951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465305" y="158303"/>
            <a:ext cx="7886700" cy="994172"/>
          </a:xfrm>
        </p:spPr>
        <p:txBody>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adotados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RNDS </a:t>
            </a:r>
            <a:r>
              <a:rPr lang="en-US" dirty="0" err="1">
                <a:solidFill>
                  <a:srgbClr val="7030A0"/>
                </a:solidFill>
                <a:latin typeface="Varela Round" pitchFamily="2" charset="-79"/>
                <a:cs typeface="Varela Round" pitchFamily="2" charset="-79"/>
              </a:rPr>
              <a:t>brasileira</a:t>
            </a:r>
            <a:r>
              <a:rPr lang="en-US" dirty="0">
                <a:solidFill>
                  <a:srgbClr val="7030A0"/>
                </a:solidFill>
                <a:latin typeface="Varela Round" pitchFamily="2" charset="-79"/>
                <a:cs typeface="Varela Round" pitchFamily="2" charset="-79"/>
              </a:rPr>
              <a:t> para as </a:t>
            </a:r>
            <a:r>
              <a:rPr lang="en-US" dirty="0" err="1">
                <a:solidFill>
                  <a:srgbClr val="7030A0"/>
                </a:solidFill>
                <a:latin typeface="Varela Round" pitchFamily="2" charset="-79"/>
                <a:cs typeface="Varela Round" pitchFamily="2" charset="-79"/>
              </a:rPr>
              <a:t>seções</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Imunização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Exames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Alergias-Reações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Adversas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Medicamentos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Condições</a:t>
            </a:r>
            <a:r>
              <a:rPr lang="en-US" dirty="0">
                <a:solidFill>
                  <a:srgbClr val="7030A0"/>
                </a:solidFill>
                <a:latin typeface="Varela Round" pitchFamily="2" charset="-79"/>
                <a:cs typeface="Varela Round" pitchFamily="2" charset="-79"/>
              </a:rPr>
              <a:t> </a:t>
            </a:r>
          </a:p>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CodeSystems</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ValueSets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indicados</a:t>
            </a:r>
            <a:r>
              <a:rPr lang="en-US" b="1" dirty="0">
                <a:solidFill>
                  <a:srgbClr val="7030A0"/>
                </a:solidFill>
                <a:latin typeface="Varela Round" pitchFamily="2" charset="-79"/>
                <a:cs typeface="Varela Round" pitchFamily="2" charset="-79"/>
              </a:rPr>
              <a:t> no </a:t>
            </a:r>
            <a:r>
              <a:rPr lang="en-US" b="1" dirty="0" err="1">
                <a:solidFill>
                  <a:srgbClr val="7030A0"/>
                </a:solidFill>
                <a:latin typeface="Varela Round" pitchFamily="2" charset="-79"/>
                <a:cs typeface="Varela Round" pitchFamily="2" charset="-79"/>
              </a:rPr>
              <a:t>Guia</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Implementação</a:t>
            </a:r>
            <a:r>
              <a:rPr lang="en-US" b="1" dirty="0">
                <a:solidFill>
                  <a:srgbClr val="7030A0"/>
                </a:solidFill>
                <a:latin typeface="Varela Round" pitchFamily="2" charset="-79"/>
                <a:cs typeface="Varela Round" pitchFamily="2" charset="-79"/>
              </a:rPr>
              <a:t> do IPS (IG) </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https://</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build.fhir.org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/HL7/</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fhir-ips</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ipsStructure.html</a:t>
            </a:r>
            <a:endParaRPr lang="en-US" dirty="0">
              <a:solidFill>
                <a:srgbClr val="7030A0"/>
              </a:solidFill>
              <a:latin typeface="Varela Round" pitchFamily="2" charset="-79"/>
              <a:cs typeface="Varela Round" pitchFamily="2" charset="-79"/>
            </a:endParaRPr>
          </a:p>
          <a:p>
            <a:pPr marL="385763" indent="-385763">
              <a:buFont typeface="+mj-lt"/>
              <a:buAutoNum type="arabicPeriod"/>
            </a:pPr>
            <a:r>
              <a:rPr lang="en-US" b="1" dirty="0">
                <a:solidFill>
                  <a:srgbClr val="7030A0"/>
                </a:solidFill>
                <a:latin typeface="Varela Round" pitchFamily="2" charset="-79"/>
                <a:cs typeface="Varela Round" pitchFamily="2" charset="-79"/>
              </a:rPr>
              <a:t>Carga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esses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em</a:t>
            </a:r>
            <a:r>
              <a:rPr lang="en-US" b="1" dirty="0">
                <a:solidFill>
                  <a:srgbClr val="7030A0"/>
                </a:solidFill>
                <a:latin typeface="Varela Round" pitchFamily="2" charset="-79"/>
                <a:cs typeface="Varela Round" pitchFamily="2" charset="-79"/>
              </a:rPr>
              <a:t> um </a:t>
            </a:r>
            <a:r>
              <a:rPr lang="en-US" b="1" dirty="0" err="1">
                <a:solidFill>
                  <a:srgbClr val="7030A0"/>
                </a:solidFill>
                <a:latin typeface="Varela Round" pitchFamily="2" charset="-79"/>
                <a:cs typeface="Varela Round" pitchFamily="2" charset="-79"/>
              </a:rPr>
              <a:t>serviço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terminologia</a:t>
            </a:r>
            <a:r>
              <a:rPr lang="en-US" b="1"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compatível</a:t>
            </a:r>
            <a:r>
              <a:rPr lang="en-US" dirty="0">
                <a:solidFill>
                  <a:srgbClr val="7030A0"/>
                </a:solidFill>
                <a:latin typeface="Varela Round" pitchFamily="2" charset="-79"/>
                <a:cs typeface="Varela Round" pitchFamily="2" charset="-79"/>
              </a:rPr>
              <a:t> com o </a:t>
            </a:r>
            <a:r>
              <a:rPr lang="en-US" dirty="0" err="1">
                <a:solidFill>
                  <a:srgbClr val="7030A0"/>
                </a:solidFill>
                <a:latin typeface="Varela Round" pitchFamily="2" charset="-79"/>
                <a:cs typeface="Varela Round" pitchFamily="2" charset="-79"/>
              </a:rPr>
              <a:t>perfil</a:t>
            </a:r>
            <a:r>
              <a:rPr lang="en-US" dirty="0">
                <a:solidFill>
                  <a:srgbClr val="7030A0"/>
                </a:solidFill>
                <a:latin typeface="Varela Round" pitchFamily="2" charset="-79"/>
                <a:cs typeface="Varela Round" pitchFamily="2" charset="-79"/>
              </a:rPr>
              <a:t> SVCM IHE e com o </a:t>
            </a:r>
            <a:r>
              <a:rPr lang="en-US" dirty="0" err="1">
                <a:solidFill>
                  <a:srgbClr val="7030A0"/>
                </a:solidFill>
                <a:latin typeface="Varela Round" pitchFamily="2" charset="-79"/>
                <a:cs typeface="Varela Round" pitchFamily="2" charset="-79"/>
              </a:rPr>
              <a:t>padrão</a:t>
            </a:r>
            <a:r>
              <a:rPr lang="en-US" dirty="0">
                <a:solidFill>
                  <a:srgbClr val="7030A0"/>
                </a:solidFill>
                <a:latin typeface="Varela Round" pitchFamily="2" charset="-79"/>
                <a:cs typeface="Varela Round" pitchFamily="2" charset="-79"/>
              </a:rPr>
              <a:t> Common Terminology Service 2  sob as </a:t>
            </a:r>
            <a:r>
              <a:rPr lang="en-US" dirty="0" err="1">
                <a:solidFill>
                  <a:srgbClr val="7030A0"/>
                </a:solidFill>
                <a:latin typeface="Varela Round" pitchFamily="2" charset="-79"/>
                <a:cs typeface="Varela Round" pitchFamily="2" charset="-79"/>
              </a:rPr>
              <a:t>diferentes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que </a:t>
            </a:r>
            <a:r>
              <a:rPr lang="en-US" dirty="0" err="1">
                <a:solidFill>
                  <a:srgbClr val="7030A0"/>
                </a:solidFill>
                <a:latin typeface="Varela Round" pitchFamily="2" charset="-79"/>
                <a:cs typeface="Varela Round" pitchFamily="2" charset="-79"/>
              </a:rPr>
              <a:t>devem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manter</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cada</a:t>
            </a:r>
            <a:r>
              <a:rPr lang="en-US" dirty="0">
                <a:solidFill>
                  <a:srgbClr val="7030A0"/>
                </a:solidFill>
                <a:latin typeface="Varela Round" pitchFamily="2" charset="-79"/>
                <a:cs typeface="Varela Round" pitchFamily="2" charset="-79"/>
              </a:rPr>
              <a:t> um </a:t>
            </a:r>
            <a:r>
              <a:rPr lang="en-US" dirty="0" err="1">
                <a:solidFill>
                  <a:srgbClr val="7030A0"/>
                </a:solidFill>
                <a:latin typeface="Varela Round" pitchFamily="2" charset="-79"/>
                <a:cs typeface="Varela Round" pitchFamily="2" charset="-79"/>
              </a:rPr>
              <a:t>desses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D244AD08-A5E6-074A-C381-C4604FEE9AA0}"/>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9F69FEFF-8667-5DB3-BE21-8DF83FF1E8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F7536CF-83F2-9540-2F97-BB1310A79C2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4797B5E-FAE0-7623-9121-C54F2DA6840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E3D34DA3-6FFC-AF96-FAEE-59586D75D9B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F136D95B-E9A8-662B-CD44-BA60D4345BC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5C42C2F-F066-233B-A1B3-61EB1A23F673}"/>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25EC92F-6AFA-46CB-FDBC-C27954D8F476}"/>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153530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641703" y="482601"/>
            <a:ext cx="7860594" cy="4178299"/>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1696576" y="1463245"/>
            <a:ext cx="5406567" cy="264078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1828801" y="166255"/>
            <a:ext cx="6397905"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TERMINOLOGIAS CARREGADAS NO SERVIÇO DE TERMINOLOGIA OPEN CONCEPT LAB - OCL</a:t>
            </a:r>
          </a:p>
        </p:txBody>
      </p:sp>
      <p:grpSp>
        <p:nvGrpSpPr>
          <p:cNvPr id="3" name="Google Shape;73;p15">
            <a:extLst>
              <a:ext uri="{FF2B5EF4-FFF2-40B4-BE49-F238E27FC236}">
                <a16:creationId xmlns:a16="http://schemas.microsoft.com/office/drawing/2014/main" id="{924DB0F2-D917-5B61-1F9A-2A33163016DE}"/>
              </a:ext>
            </a:extLst>
          </p:cNvPr>
          <p:cNvGrpSpPr/>
          <p:nvPr/>
        </p:nvGrpSpPr>
        <p:grpSpPr>
          <a:xfrm>
            <a:off x="0" y="4585144"/>
            <a:ext cx="8449056" cy="596954"/>
            <a:chOff x="0" y="4474098"/>
            <a:chExt cx="9144000" cy="708000"/>
          </a:xfrm>
        </p:grpSpPr>
        <p:sp>
          <p:nvSpPr>
            <p:cNvPr id="4" name="Google Shape;74;p15">
              <a:extLst>
                <a:ext uri="{FF2B5EF4-FFF2-40B4-BE49-F238E27FC236}">
                  <a16:creationId xmlns:a16="http://schemas.microsoft.com/office/drawing/2014/main" id="{A9437E23-99F8-871A-5336-754F06D98B8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5;p15">
              <a:extLst>
                <a:ext uri="{FF2B5EF4-FFF2-40B4-BE49-F238E27FC236}">
                  <a16:creationId xmlns:a16="http://schemas.microsoft.com/office/drawing/2014/main" id="{6269931F-19B6-8107-A4C3-A8643737EE82}"/>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FF3FC189-8764-9367-862E-C4412625F88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B795ADFA-2B5B-41CA-F7BD-7151651A11E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9A70BDEB-B30E-0B0A-9364-D6660699E7A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3BCE58-DD36-5FEB-B8F5-ED938475D01F}"/>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EEB0D43E-C8A5-6637-4ABD-1293B0F52728}"/>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B929-D2C7-06F4-37AE-2BB11114BB22}"/>
              </a:ext>
            </a:extLst>
          </p:cNvPr>
          <p:cNvSpPr>
            <a:spLocks noGrp="1"/>
          </p:cNvSpPr>
          <p:nvPr>
            <p:ph type="title"/>
          </p:nvPr>
        </p:nvSpPr>
        <p:spPr/>
        <p:txBody>
          <a:bodyPr>
            <a:normAutofit fontScale="90000"/>
          </a:bodyPr>
          <a:lstStyle/>
          <a:p>
            <a:r>
              <a:rPr lang="en-BR" dirty="0">
                <a:solidFill>
                  <a:srgbClr val="7030A0"/>
                </a:solidFill>
              </a:rPr>
              <a:t>Agenda</a:t>
            </a:r>
          </a:p>
        </p:txBody>
      </p:sp>
      <p:sp>
        <p:nvSpPr>
          <p:cNvPr id="3" name="Content Placeholder 2">
            <a:extLst>
              <a:ext uri="{FF2B5EF4-FFF2-40B4-BE49-F238E27FC236}">
                <a16:creationId xmlns:a16="http://schemas.microsoft.com/office/drawing/2014/main" id="{F403FB63-257E-FC3E-EBF5-F594743FC089}"/>
              </a:ext>
            </a:extLst>
          </p:cNvPr>
          <p:cNvSpPr>
            <a:spLocks noGrp="1"/>
          </p:cNvSpPr>
          <p:nvPr>
            <p:ph idx="1"/>
          </p:nvPr>
        </p:nvSpPr>
        <p:spPr/>
        <p:txBody>
          <a:bodyPr>
            <a:normAutofit lnSpcReduction="10000"/>
          </a:bodyPr>
          <a:lstStyle/>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Gestão do Projeto</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Objetivos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OBM</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Fases da Construção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Guia de Implementação IPS-B</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r</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asil</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Arquitetura proposta  </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Prova de Conceito - RACSEL Conectatona</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o</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ntribuições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Próximos passos IPS 2024</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Publicações – P</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a</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rticipações em Eventos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Considerações Finais</a:t>
            </a:r>
          </a:p>
        </p:txBody>
      </p:sp>
      <p:grpSp>
        <p:nvGrpSpPr>
          <p:cNvPr id="4" name="Google Shape;73;p15">
            <a:extLst>
              <a:ext uri="{FF2B5EF4-FFF2-40B4-BE49-F238E27FC236}">
                <a16:creationId xmlns:a16="http://schemas.microsoft.com/office/drawing/2014/main" id="{9DC211A8-7613-95E0-66A3-0663511CE339}"/>
              </a:ext>
            </a:extLst>
          </p:cNvPr>
          <p:cNvGrpSpPr/>
          <p:nvPr/>
        </p:nvGrpSpPr>
        <p:grpSpPr>
          <a:xfrm>
            <a:off x="0" y="4568874"/>
            <a:ext cx="9144000" cy="613223"/>
            <a:chOff x="0" y="4474098"/>
            <a:chExt cx="9144000" cy="708000"/>
          </a:xfrm>
        </p:grpSpPr>
        <p:sp>
          <p:nvSpPr>
            <p:cNvPr id="5" name="Google Shape;74;p15">
              <a:extLst>
                <a:ext uri="{FF2B5EF4-FFF2-40B4-BE49-F238E27FC236}">
                  <a16:creationId xmlns:a16="http://schemas.microsoft.com/office/drawing/2014/main" id="{B00FA3A4-23EE-E420-2EFA-82F43FEF1D0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4AA857B-D4CF-66AB-B776-76417D27B346}"/>
                </a:ext>
              </a:extLst>
            </p:cNvPr>
            <p:cNvGrpSpPr/>
            <p:nvPr/>
          </p:nvGrpSpPr>
          <p:grpSpPr>
            <a:xfrm>
              <a:off x="5592275" y="4645600"/>
              <a:ext cx="1216631" cy="485275"/>
              <a:chOff x="7676800" y="4493200"/>
              <a:chExt cx="1216631" cy="485275"/>
            </a:xfrm>
          </p:grpSpPr>
          <p:sp>
            <p:nvSpPr>
              <p:cNvPr id="9" name="Google Shape;76;p15">
                <a:extLst>
                  <a:ext uri="{FF2B5EF4-FFF2-40B4-BE49-F238E27FC236}">
                    <a16:creationId xmlns:a16="http://schemas.microsoft.com/office/drawing/2014/main" id="{125AF4C7-69FC-F76E-92C9-8F811B45C07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C7652A60-9B79-77D1-E658-70A57C37587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6123C64B-902D-FE7F-9E05-6692F360CFC4}"/>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7" name="Google Shape;79;p15">
              <a:extLst>
                <a:ext uri="{FF2B5EF4-FFF2-40B4-BE49-F238E27FC236}">
                  <a16:creationId xmlns:a16="http://schemas.microsoft.com/office/drawing/2014/main" id="{B13F575E-192D-F94D-11BC-3A169C6F0FE1}"/>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A5D1DAB-9B12-D2E3-134D-FCC7DDDE1C0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350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385763" indent="-385763">
              <a:buClr>
                <a:srgbClr val="7030A0"/>
              </a:buClr>
              <a:buFont typeface="+mj-lt"/>
              <a:buAutoNum type="arabicPeriod" startAt="4"/>
            </a:pPr>
            <a:r>
              <a:rPr lang="en-US" dirty="0" err="1">
                <a:solidFill>
                  <a:srgbClr val="7030A0"/>
                </a:solidFill>
              </a:rPr>
              <a:t>Construção</a:t>
            </a:r>
            <a:r>
              <a:rPr lang="en-US" dirty="0">
                <a:solidFill>
                  <a:srgbClr val="7030A0"/>
                </a:solidFill>
              </a:rPr>
              <a:t> dos </a:t>
            </a:r>
            <a:r>
              <a:rPr lang="en-US" b="1" dirty="0" err="1">
                <a:solidFill>
                  <a:srgbClr val="7030A0"/>
                </a:solidFill>
              </a:rPr>
              <a:t>ConceptMaps</a:t>
            </a:r>
            <a:r>
              <a:rPr lang="en-US" dirty="0">
                <a:solidFill>
                  <a:srgbClr val="7030A0"/>
                </a:solidFill>
              </a:rPr>
              <a:t> que </a:t>
            </a:r>
            <a:r>
              <a:rPr lang="en-US" dirty="0" err="1">
                <a:solidFill>
                  <a:srgbClr val="7030A0"/>
                </a:solidFill>
              </a:rPr>
              <a:t>expressam</a:t>
            </a:r>
            <a:r>
              <a:rPr lang="en-US" dirty="0">
                <a:solidFill>
                  <a:srgbClr val="7030A0"/>
                </a:solidFill>
              </a:rPr>
              <a:t> </a:t>
            </a:r>
            <a:r>
              <a:rPr lang="en-US" b="1" dirty="0">
                <a:solidFill>
                  <a:srgbClr val="7030A0"/>
                </a:solidFill>
              </a:rPr>
              <a:t>o </a:t>
            </a:r>
            <a:r>
              <a:rPr lang="en-US" b="1" dirty="0" err="1">
                <a:solidFill>
                  <a:srgbClr val="7030A0"/>
                </a:solidFill>
              </a:rPr>
              <a:t>mapeamento</a:t>
            </a:r>
            <a:r>
              <a:rPr lang="en-US" b="1" dirty="0">
                <a:solidFill>
                  <a:srgbClr val="7030A0"/>
                </a:solidFill>
              </a:rPr>
              <a:t> dos </a:t>
            </a:r>
            <a:r>
              <a:rPr lang="en-US" b="1" dirty="0" err="1">
                <a:solidFill>
                  <a:srgbClr val="7030A0"/>
                </a:solidFill>
              </a:rPr>
              <a:t>dicionários</a:t>
            </a:r>
            <a:r>
              <a:rPr lang="en-US" b="1" dirty="0">
                <a:solidFill>
                  <a:srgbClr val="7030A0"/>
                </a:solidFill>
              </a:rPr>
              <a:t> </a:t>
            </a:r>
            <a:r>
              <a:rPr lang="en-US" b="1" dirty="0" err="1">
                <a:solidFill>
                  <a:srgbClr val="7030A0"/>
                </a:solidFill>
              </a:rPr>
              <a:t>brasileiros</a:t>
            </a:r>
            <a:r>
              <a:rPr lang="en-US" b="1" dirty="0">
                <a:solidFill>
                  <a:srgbClr val="7030A0"/>
                </a:solidFill>
              </a:rPr>
              <a:t> para as </a:t>
            </a:r>
            <a:r>
              <a:rPr lang="en-US" b="1" dirty="0" err="1">
                <a:solidFill>
                  <a:srgbClr val="7030A0"/>
                </a:solidFill>
              </a:rPr>
              <a:t>terminologias</a:t>
            </a:r>
            <a:r>
              <a:rPr lang="en-US" b="1" dirty="0">
                <a:solidFill>
                  <a:srgbClr val="7030A0"/>
                </a:solidFill>
              </a:rPr>
              <a:t> </a:t>
            </a:r>
            <a:r>
              <a:rPr lang="en-US" b="1" dirty="0" err="1">
                <a:solidFill>
                  <a:srgbClr val="7030A0"/>
                </a:solidFill>
              </a:rPr>
              <a:t>preferidas</a:t>
            </a:r>
            <a:r>
              <a:rPr lang="en-US" b="1" dirty="0">
                <a:solidFill>
                  <a:srgbClr val="7030A0"/>
                </a:solidFill>
              </a:rPr>
              <a:t> e </a:t>
            </a:r>
            <a:r>
              <a:rPr lang="en-US" b="1" dirty="0" err="1">
                <a:solidFill>
                  <a:srgbClr val="7030A0"/>
                </a:solidFill>
              </a:rPr>
              <a:t>exigidas</a:t>
            </a:r>
            <a:r>
              <a:rPr lang="en-US" b="1" dirty="0">
                <a:solidFill>
                  <a:srgbClr val="7030A0"/>
                </a:solidFill>
              </a:rPr>
              <a:t> </a:t>
            </a:r>
            <a:r>
              <a:rPr lang="en-US" b="1" dirty="0" err="1">
                <a:solidFill>
                  <a:srgbClr val="7030A0"/>
                </a:solidFill>
              </a:rPr>
              <a:t>pelo</a:t>
            </a:r>
            <a:r>
              <a:rPr lang="en-US" b="1" dirty="0">
                <a:solidFill>
                  <a:srgbClr val="7030A0"/>
                </a:solidFill>
              </a:rPr>
              <a:t> IPS</a:t>
            </a:r>
            <a:r>
              <a:rPr lang="en-US" dirty="0">
                <a:solidFill>
                  <a:srgbClr val="7030A0"/>
                </a:solidFill>
              </a:rPr>
              <a:t>. </a:t>
            </a:r>
          </a:p>
          <a:p>
            <a:pPr marL="385763" indent="-385763">
              <a:buClr>
                <a:srgbClr val="7030A0"/>
              </a:buClr>
              <a:buFont typeface="+mj-lt"/>
              <a:buAutoNum type="arabicPeriod" startAt="4"/>
            </a:pPr>
            <a:r>
              <a:rPr lang="en-US" dirty="0">
                <a:solidFill>
                  <a:srgbClr val="7030A0"/>
                </a:solidFill>
              </a:rPr>
              <a:t>O </a:t>
            </a:r>
            <a:r>
              <a:rPr lang="en-US" dirty="0" err="1">
                <a:solidFill>
                  <a:srgbClr val="7030A0"/>
                </a:solidFill>
              </a:rPr>
              <a:t>processo</a:t>
            </a:r>
            <a:r>
              <a:rPr lang="en-US" dirty="0">
                <a:solidFill>
                  <a:srgbClr val="7030A0"/>
                </a:solidFill>
              </a:rPr>
              <a:t> de </a:t>
            </a:r>
            <a:r>
              <a:rPr lang="en-US" dirty="0" err="1">
                <a:solidFill>
                  <a:srgbClr val="7030A0"/>
                </a:solidFill>
              </a:rPr>
              <a:t>mapeamento</a:t>
            </a:r>
            <a:r>
              <a:rPr lang="en-US" dirty="0">
                <a:solidFill>
                  <a:srgbClr val="7030A0"/>
                </a:solidFill>
              </a:rPr>
              <a:t> </a:t>
            </a:r>
            <a:r>
              <a:rPr lang="en-US" dirty="0" err="1">
                <a:solidFill>
                  <a:srgbClr val="7030A0"/>
                </a:solidFill>
              </a:rPr>
              <a:t>seguiu</a:t>
            </a:r>
            <a:r>
              <a:rPr lang="en-US" dirty="0">
                <a:solidFill>
                  <a:srgbClr val="7030A0"/>
                </a:solidFill>
              </a:rPr>
              <a:t> a ISO/TR 12300:2014 </a:t>
            </a:r>
            <a:r>
              <a:rPr lang="en-US" dirty="0" err="1">
                <a:solidFill>
                  <a:srgbClr val="7030A0"/>
                </a:solidFill>
              </a:rPr>
              <a:t>Informática</a:t>
            </a:r>
            <a:r>
              <a:rPr lang="en-US" dirty="0">
                <a:solidFill>
                  <a:srgbClr val="7030A0"/>
                </a:solidFill>
              </a:rPr>
              <a:t> </a:t>
            </a:r>
            <a:r>
              <a:rPr lang="en-US" dirty="0" err="1">
                <a:solidFill>
                  <a:srgbClr val="7030A0"/>
                </a:solidFill>
              </a:rPr>
              <a:t>em</a:t>
            </a:r>
            <a:r>
              <a:rPr lang="en-US" dirty="0">
                <a:solidFill>
                  <a:srgbClr val="7030A0"/>
                </a:solidFill>
              </a:rPr>
              <a:t> </a:t>
            </a:r>
            <a:r>
              <a:rPr lang="en-US" dirty="0" err="1">
                <a:solidFill>
                  <a:srgbClr val="7030A0"/>
                </a:solidFill>
              </a:rPr>
              <a:t>Saúde</a:t>
            </a:r>
            <a:r>
              <a:rPr lang="en-US" dirty="0">
                <a:solidFill>
                  <a:srgbClr val="7030A0"/>
                </a:solidFill>
              </a:rPr>
              <a:t> – </a:t>
            </a:r>
            <a:r>
              <a:rPr lang="en-US" dirty="0" err="1">
                <a:solidFill>
                  <a:srgbClr val="7030A0"/>
                </a:solidFill>
              </a:rPr>
              <a:t>Princípios</a:t>
            </a:r>
            <a:r>
              <a:rPr lang="en-US" dirty="0">
                <a:solidFill>
                  <a:srgbClr val="7030A0"/>
                </a:solidFill>
              </a:rPr>
              <a:t> de </a:t>
            </a:r>
            <a:r>
              <a:rPr lang="en-US" dirty="0" err="1">
                <a:solidFill>
                  <a:srgbClr val="7030A0"/>
                </a:solidFill>
              </a:rPr>
              <a:t>mapeamento</a:t>
            </a:r>
            <a:r>
              <a:rPr lang="en-US" dirty="0">
                <a:solidFill>
                  <a:srgbClr val="7030A0"/>
                </a:solidFill>
              </a:rPr>
              <a:t> entre </a:t>
            </a:r>
            <a:r>
              <a:rPr lang="en-US" dirty="0" err="1">
                <a:solidFill>
                  <a:srgbClr val="7030A0"/>
                </a:solidFill>
              </a:rPr>
              <a:t>sistemas</a:t>
            </a:r>
            <a:r>
              <a:rPr lang="en-US" dirty="0">
                <a:solidFill>
                  <a:srgbClr val="7030A0"/>
                </a:solidFill>
              </a:rPr>
              <a:t> </a:t>
            </a:r>
            <a:r>
              <a:rPr lang="en-US" dirty="0" err="1">
                <a:solidFill>
                  <a:srgbClr val="7030A0"/>
                </a:solidFill>
              </a:rPr>
              <a:t>terminológicos</a:t>
            </a:r>
            <a:r>
              <a:rPr lang="en-US" dirty="0">
                <a:solidFill>
                  <a:srgbClr val="7030A0"/>
                </a:solidFill>
              </a:rPr>
              <a:t>  </a:t>
            </a:r>
            <a:r>
              <a:rPr lang="en-US" dirty="0" err="1">
                <a:solidFill>
                  <a:srgbClr val="7030A0"/>
                </a:solidFill>
              </a:rPr>
              <a:t>indicando</a:t>
            </a:r>
            <a:r>
              <a:rPr lang="en-US" dirty="0">
                <a:solidFill>
                  <a:srgbClr val="7030A0"/>
                </a:solidFill>
              </a:rPr>
              <a:t> a </a:t>
            </a:r>
            <a:r>
              <a:rPr lang="en-US" dirty="0" err="1">
                <a:solidFill>
                  <a:srgbClr val="7030A0"/>
                </a:solidFill>
              </a:rPr>
              <a:t>cardinalidade</a:t>
            </a:r>
            <a:r>
              <a:rPr lang="en-US" dirty="0">
                <a:solidFill>
                  <a:srgbClr val="7030A0"/>
                </a:solidFill>
              </a:rPr>
              <a:t> e </a:t>
            </a:r>
            <a:r>
              <a:rPr lang="en-US" dirty="0" err="1">
                <a:solidFill>
                  <a:srgbClr val="7030A0"/>
                </a:solidFill>
              </a:rPr>
              <a:t>grau</a:t>
            </a:r>
            <a:r>
              <a:rPr lang="en-US" dirty="0">
                <a:solidFill>
                  <a:srgbClr val="7030A0"/>
                </a:solidFill>
              </a:rPr>
              <a:t> de </a:t>
            </a:r>
            <a:r>
              <a:rPr lang="en-US" dirty="0" err="1">
                <a:solidFill>
                  <a:srgbClr val="7030A0"/>
                </a:solidFill>
              </a:rPr>
              <a:t>equivalência</a:t>
            </a:r>
            <a:r>
              <a:rPr lang="en-US" dirty="0">
                <a:solidFill>
                  <a:srgbClr val="7030A0"/>
                </a:solidFill>
              </a:rPr>
              <a:t> </a:t>
            </a:r>
            <a:r>
              <a:rPr lang="en-US" dirty="0" err="1">
                <a:solidFill>
                  <a:srgbClr val="7030A0"/>
                </a:solidFill>
              </a:rPr>
              <a:t>semântica</a:t>
            </a:r>
            <a:r>
              <a:rPr lang="en-US" dirty="0">
                <a:solidFill>
                  <a:srgbClr val="7030A0"/>
                </a:solidFill>
              </a:rPr>
              <a:t> entre </a:t>
            </a:r>
            <a:r>
              <a:rPr lang="en-US" dirty="0" err="1">
                <a:solidFill>
                  <a:srgbClr val="7030A0"/>
                </a:solidFill>
              </a:rPr>
              <a:t>os</a:t>
            </a:r>
            <a:r>
              <a:rPr lang="en-US" dirty="0">
                <a:solidFill>
                  <a:srgbClr val="7030A0"/>
                </a:solidFill>
              </a:rPr>
              <a:t> </a:t>
            </a:r>
            <a:r>
              <a:rPr lang="en-US" dirty="0" err="1">
                <a:solidFill>
                  <a:srgbClr val="7030A0"/>
                </a:solidFill>
              </a:rPr>
              <a:t>conceitos</a:t>
            </a:r>
            <a:endParaRPr lang="en-US" dirty="0">
              <a:solidFill>
                <a:srgbClr val="7030A0"/>
              </a:solidFill>
            </a:endParaRPr>
          </a:p>
          <a:p>
            <a:pPr marL="385763" indent="-385763">
              <a:buFont typeface="+mj-lt"/>
              <a:buAutoNum type="arabicPeriod" startAt="4"/>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1657350" y="1510154"/>
            <a:ext cx="5829300" cy="3122569"/>
          </a:xfrm>
          <a:prstGeom prst="rect">
            <a:avLst/>
          </a:prstGeom>
        </p:spPr>
      </p:pic>
      <p:grpSp>
        <p:nvGrpSpPr>
          <p:cNvPr id="5" name="Google Shape;73;p15">
            <a:extLst>
              <a:ext uri="{FF2B5EF4-FFF2-40B4-BE49-F238E27FC236}">
                <a16:creationId xmlns:a16="http://schemas.microsoft.com/office/drawing/2014/main" id="{A783B158-8963-583B-8EF2-075F7223A5E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07F3C521-9FF0-92DB-2BB1-EB359E77EFA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93AEACB7-BFB6-0F86-9001-5E15646C35F6}"/>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60A1099-C53C-90CE-7EA2-1AB8691B2D7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F8B13351-6434-3B4F-D96A-75F52347ACF1}"/>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4C245E37-01C3-69B9-936A-B40C1596ADF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A0EBE99-8D81-6D7C-12DF-33CCEE0D7287}"/>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CE05659-7BD5-C874-4A64-01DD484A462D}"/>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19100" y="426979"/>
            <a:ext cx="7267550" cy="3952789"/>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1724892" y="218209"/>
            <a:ext cx="4461478"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MAPEAMENTO DE TERMINOLOGIAS RNDS PARA SNOMED - IPS</a:t>
            </a:r>
          </a:p>
        </p:txBody>
      </p:sp>
      <p:grpSp>
        <p:nvGrpSpPr>
          <p:cNvPr id="2" name="Google Shape;73;p15">
            <a:extLst>
              <a:ext uri="{FF2B5EF4-FFF2-40B4-BE49-F238E27FC236}">
                <a16:creationId xmlns:a16="http://schemas.microsoft.com/office/drawing/2014/main" id="{8A52BC4C-7755-F728-EEFD-0A94C608208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F7754161-99E7-32C8-9733-05ECD3060E57}"/>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DE10E283-703B-9D17-2173-D4F24DA24A2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F8DD7FE-E36D-167F-2706-D54228EE3BBF}"/>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CBA5C603-D892-F451-70F0-CF9B947E62A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D982D4B8-7CF7-B34C-00A9-F55318226F4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2753C1CA-816E-BD54-C12D-AF683A9E8C82}"/>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77D9E2C-FEEC-2390-947B-9B098C0D65E1}"/>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85661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1">
            <a:extLst>
              <a:ext uri="{FF2B5EF4-FFF2-40B4-BE49-F238E27FC236}">
                <a16:creationId xmlns:a16="http://schemas.microsoft.com/office/drawing/2014/main" id="{F589B8AB-14C7-BA02-48CC-E9DCD3FF3B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7089" y="1483670"/>
            <a:ext cx="5601634" cy="3097893"/>
          </a:xfrm>
          <a:prstGeom prst="rect">
            <a:avLst/>
          </a:prstGeom>
          <a:noFill/>
          <a:ln>
            <a:noFill/>
          </a:ln>
        </p:spPr>
      </p:pic>
      <p:grpSp>
        <p:nvGrpSpPr>
          <p:cNvPr id="7" name="Google Shape;73;p15">
            <a:extLst>
              <a:ext uri="{FF2B5EF4-FFF2-40B4-BE49-F238E27FC236}">
                <a16:creationId xmlns:a16="http://schemas.microsoft.com/office/drawing/2014/main" id="{D05D67DF-6047-7167-7DB7-136FE4BD8EE2}"/>
              </a:ext>
            </a:extLst>
          </p:cNvPr>
          <p:cNvGrpSpPr/>
          <p:nvPr/>
        </p:nvGrpSpPr>
        <p:grpSpPr>
          <a:xfrm>
            <a:off x="0" y="4585144"/>
            <a:ext cx="8449056" cy="596954"/>
            <a:chOff x="0" y="4474098"/>
            <a:chExt cx="9144000" cy="708000"/>
          </a:xfrm>
        </p:grpSpPr>
        <p:sp>
          <p:nvSpPr>
            <p:cNvPr id="8" name="Google Shape;74;p15">
              <a:extLst>
                <a:ext uri="{FF2B5EF4-FFF2-40B4-BE49-F238E27FC236}">
                  <a16:creationId xmlns:a16="http://schemas.microsoft.com/office/drawing/2014/main" id="{78888411-C8CD-9846-11D8-0DEE98443B98}"/>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5;p15">
              <a:extLst>
                <a:ext uri="{FF2B5EF4-FFF2-40B4-BE49-F238E27FC236}">
                  <a16:creationId xmlns:a16="http://schemas.microsoft.com/office/drawing/2014/main" id="{9489A0DC-38EB-AD68-232E-5E302E6A0688}"/>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0964824E-DC6D-9B50-739D-5505298609C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8428277F-8D7A-A043-6130-50C91195574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722BB4A3-DA14-3FA7-8A67-109040C3717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30841B4D-9DFF-E4BC-1A4F-6CA5ECBE2C34}"/>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1FC41489-A5FA-E413-366C-8BCD8E64F6EB}"/>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
        <p:nvSpPr>
          <p:cNvPr id="2" name="CaixaDeTexto 1">
            <a:extLst>
              <a:ext uri="{FF2B5EF4-FFF2-40B4-BE49-F238E27FC236}">
                <a16:creationId xmlns:a16="http://schemas.microsoft.com/office/drawing/2014/main" id="{8CA72AB5-9567-2BF5-F1A1-D133D23A646D}"/>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
        <p:nvSpPr>
          <p:cNvPr id="16" name="Google Shape;748;p75">
            <a:extLst>
              <a:ext uri="{FF2B5EF4-FFF2-40B4-BE49-F238E27FC236}">
                <a16:creationId xmlns:a16="http://schemas.microsoft.com/office/drawing/2014/main" id="{BA1D0EF8-9A2B-6C9B-C4BE-66B2D34A1A01}"/>
              </a:ext>
            </a:extLst>
          </p:cNvPr>
          <p:cNvSpPr/>
          <p:nvPr/>
        </p:nvSpPr>
        <p:spPr>
          <a:xfrm>
            <a:off x="1036750" y="819662"/>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sz="1050" b="1" dirty="0">
                <a:latin typeface="Raleway"/>
                <a:ea typeface="Raleway"/>
                <a:cs typeface="Raleway"/>
                <a:sym typeface="Raleway"/>
              </a:rPr>
              <a:t>códigos que não estão presentes na SNOMED CT</a:t>
            </a:r>
            <a:endParaRPr sz="1050" b="1" dirty="0">
              <a:latin typeface="Raleway"/>
              <a:ea typeface="Raleway"/>
              <a:cs typeface="Raleway"/>
              <a:sym typeface="Raleway"/>
            </a:endParaRPr>
          </a:p>
        </p:txBody>
      </p:sp>
      <p:sp>
        <p:nvSpPr>
          <p:cNvPr id="17" name="Google Shape;749;p75">
            <a:extLst>
              <a:ext uri="{FF2B5EF4-FFF2-40B4-BE49-F238E27FC236}">
                <a16:creationId xmlns:a16="http://schemas.microsoft.com/office/drawing/2014/main" id="{8DEC4574-5BD2-4791-2241-7FBD077F6AC7}"/>
              </a:ext>
            </a:extLst>
          </p:cNvPr>
          <p:cNvSpPr/>
          <p:nvPr/>
        </p:nvSpPr>
        <p:spPr>
          <a:xfrm>
            <a:off x="692616" y="88778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2341407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CAE1D38-1FDB-DD65-51CF-DDB9F73E27AB}"/>
              </a:ext>
            </a:extLst>
          </p:cNvPr>
          <p:cNvGraphicFramePr>
            <a:graphicFrameLocks noGrp="1"/>
          </p:cNvGraphicFramePr>
          <p:nvPr>
            <p:extLst>
              <p:ext uri="{D42A27DB-BD31-4B8C-83A1-F6EECF244321}">
                <p14:modId xmlns:p14="http://schemas.microsoft.com/office/powerpoint/2010/main" val="562556438"/>
              </p:ext>
            </p:extLst>
          </p:nvPr>
        </p:nvGraphicFramePr>
        <p:xfrm>
          <a:off x="435837" y="1567966"/>
          <a:ext cx="8307223" cy="3452208"/>
        </p:xfrm>
        <a:graphic>
          <a:graphicData uri="http://schemas.openxmlformats.org/drawingml/2006/table">
            <a:tbl>
              <a:tblPr firstRow="1" firstCol="1" bandRow="1">
                <a:tableStyleId>{2D5ABB26-0587-4C30-8999-92F81FD0307C}</a:tableStyleId>
              </a:tblPr>
              <a:tblGrid>
                <a:gridCol w="777667">
                  <a:extLst>
                    <a:ext uri="{9D8B030D-6E8A-4147-A177-3AD203B41FA5}">
                      <a16:colId xmlns:a16="http://schemas.microsoft.com/office/drawing/2014/main" val="9732523"/>
                    </a:ext>
                  </a:extLst>
                </a:gridCol>
                <a:gridCol w="1905712">
                  <a:extLst>
                    <a:ext uri="{9D8B030D-6E8A-4147-A177-3AD203B41FA5}">
                      <a16:colId xmlns:a16="http://schemas.microsoft.com/office/drawing/2014/main" val="76262983"/>
                    </a:ext>
                  </a:extLst>
                </a:gridCol>
                <a:gridCol w="1740054">
                  <a:extLst>
                    <a:ext uri="{9D8B030D-6E8A-4147-A177-3AD203B41FA5}">
                      <a16:colId xmlns:a16="http://schemas.microsoft.com/office/drawing/2014/main" val="2853860511"/>
                    </a:ext>
                  </a:extLst>
                </a:gridCol>
                <a:gridCol w="1840634">
                  <a:extLst>
                    <a:ext uri="{9D8B030D-6E8A-4147-A177-3AD203B41FA5}">
                      <a16:colId xmlns:a16="http://schemas.microsoft.com/office/drawing/2014/main" val="4118260375"/>
                    </a:ext>
                  </a:extLst>
                </a:gridCol>
                <a:gridCol w="2043156">
                  <a:extLst>
                    <a:ext uri="{9D8B030D-6E8A-4147-A177-3AD203B41FA5}">
                      <a16:colId xmlns:a16="http://schemas.microsoft.com/office/drawing/2014/main" val="2277752796"/>
                    </a:ext>
                  </a:extLst>
                </a:gridCol>
              </a:tblGrid>
              <a:tr h="679195">
                <a:tc>
                  <a:txBody>
                    <a:bodyPr/>
                    <a:lstStyle/>
                    <a:p>
                      <a:pPr algn="just">
                        <a:lnSpc>
                          <a:spcPct val="107000"/>
                        </a:lnSpc>
                        <a:spcAft>
                          <a:spcPts val="800"/>
                        </a:spcAft>
                      </a:pPr>
                      <a:r>
                        <a:rPr lang="pt-BR" sz="1050" kern="100" dirty="0" err="1">
                          <a:effectLst/>
                        </a:rPr>
                        <a:t>Brazilian</a:t>
                      </a:r>
                      <a:r>
                        <a:rPr lang="pt-BR" sz="1050" kern="100" dirty="0">
                          <a:effectLst/>
                        </a:rPr>
                        <a:t> </a:t>
                      </a:r>
                      <a:r>
                        <a:rPr lang="pt-BR" sz="1050" kern="100" dirty="0" err="1">
                          <a:effectLst/>
                        </a:rPr>
                        <a:t>Vaccine</a:t>
                      </a:r>
                      <a:r>
                        <a:rPr lang="pt-BR" sz="1050" kern="100" dirty="0">
                          <a:effectLst/>
                        </a:rPr>
                        <a:t> </a:t>
                      </a:r>
                      <a:r>
                        <a:rPr lang="pt-BR" sz="1050" kern="100" dirty="0" err="1">
                          <a:effectLst/>
                        </a:rPr>
                        <a:t>List</a:t>
                      </a:r>
                      <a:r>
                        <a:rPr lang="pt-BR" sz="1050" kern="100" dirty="0">
                          <a:effectLst/>
                        </a:rPr>
                        <a:t> </a:t>
                      </a:r>
                      <a:r>
                        <a:rPr lang="pt-BR" sz="1050" kern="100" dirty="0" err="1">
                          <a:effectLst/>
                        </a:rPr>
                        <a:t>Code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Brazilian Vaccine List PT BR</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50" kern="100" dirty="0">
                          <a:effectLst/>
                        </a:rPr>
                        <a:t>BR </a:t>
                      </a:r>
                      <a:r>
                        <a:rPr lang="pt-BR" sz="1050" kern="100" dirty="0" err="1">
                          <a:effectLst/>
                        </a:rPr>
                        <a:t>Vaccine</a:t>
                      </a:r>
                      <a:r>
                        <a:rPr lang="pt-BR" sz="1050" kern="100" dirty="0">
                          <a:effectLst/>
                        </a:rPr>
                        <a:t> </a:t>
                      </a:r>
                      <a:r>
                        <a:rPr lang="pt-BR" sz="1050" kern="100" dirty="0" err="1">
                          <a:effectLst/>
                        </a:rPr>
                        <a:t>List</a:t>
                      </a:r>
                      <a:r>
                        <a:rPr lang="pt-BR" sz="1050" kern="100" dirty="0">
                          <a:effectLst/>
                        </a:rPr>
                        <a:t> - </a:t>
                      </a:r>
                      <a:r>
                        <a:rPr lang="pt-BR" sz="1050" kern="100" dirty="0" err="1">
                          <a:effectLst/>
                        </a:rPr>
                        <a:t>translated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a:effectLst/>
                        </a:rPr>
                        <a:t>SNOMEC CT Core concept ID</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SNOMEC CT Core concept ID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4802956"/>
                  </a:ext>
                </a:extLst>
              </a:tr>
              <a:tr h="484043">
                <a:tc>
                  <a:txBody>
                    <a:bodyPr/>
                    <a:lstStyle/>
                    <a:p>
                      <a:pPr algn="just">
                        <a:lnSpc>
                          <a:spcPct val="107000"/>
                        </a:lnSpc>
                        <a:spcAft>
                          <a:spcPts val="800"/>
                        </a:spcAft>
                      </a:pPr>
                      <a:r>
                        <a:rPr lang="pt-BR" sz="1000" kern="100" dirty="0">
                          <a:effectLst/>
                        </a:rPr>
                        <a:t>2</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Soro antitetânico</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tetanus</a:t>
                      </a:r>
                      <a:r>
                        <a:rPr lang="pt-BR" sz="1000" kern="100" dirty="0">
                          <a:effectLst/>
                        </a:rPr>
                        <a:t> </a:t>
                      </a:r>
                      <a:r>
                        <a:rPr lang="pt-BR" sz="1000" kern="100" dirty="0" err="1">
                          <a:effectLst/>
                        </a:rPr>
                        <a:t>antitoxin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384706007</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tetanus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62069"/>
                  </a:ext>
                </a:extLst>
              </a:tr>
              <a:tr h="827709">
                <a:tc>
                  <a:txBody>
                    <a:bodyPr/>
                    <a:lstStyle/>
                    <a:p>
                      <a:pPr algn="just">
                        <a:lnSpc>
                          <a:spcPct val="107000"/>
                        </a:lnSpc>
                        <a:spcAft>
                          <a:spcPts val="800"/>
                        </a:spcAft>
                      </a:pPr>
                      <a:r>
                        <a:rPr lang="pt-BR" sz="1000" kern="100">
                          <a:effectLst/>
                        </a:rPr>
                        <a:t>16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Soro anticrotálico</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anticrotalic</a:t>
                      </a:r>
                      <a:r>
                        <a:rPr lang="pt-BR" sz="1000" kern="100" dirty="0">
                          <a:effectLst/>
                        </a:rPr>
                        <a:t> </a:t>
                      </a:r>
                      <a:r>
                        <a:rPr lang="pt-BR" sz="1000" kern="100" dirty="0" err="1">
                          <a:effectLst/>
                        </a:rPr>
                        <a:t>serum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777252008</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only polyvalent </a:t>
                      </a:r>
                      <a:r>
                        <a:rPr lang="en-US" sz="1000" kern="100" dirty="0" err="1">
                          <a:effectLst/>
                        </a:rPr>
                        <a:t>crotalidae</a:t>
                      </a:r>
                      <a:r>
                        <a:rPr lang="en-US" sz="1000" kern="100" dirty="0">
                          <a:effectLst/>
                        </a:rPr>
                        <a:t> antivenom (medicinal product)</a:t>
                      </a:r>
                      <a:r>
                        <a:rPr lang="en-US" sz="1000" kern="100" dirty="0" err="1">
                          <a:effectLst/>
                        </a:rPr>
                        <a:t>oduct</a:t>
                      </a:r>
                      <a:r>
                        <a:rPr lang="en-US" sz="1000" kern="100" dirty="0">
                          <a:effectLst/>
                        </a:rPr>
                        <a:t> containing only polyvalent </a:t>
                      </a:r>
                      <a:r>
                        <a:rPr lang="en-US" sz="1000" kern="100" dirty="0" err="1">
                          <a:effectLst/>
                        </a:rPr>
                        <a:t>crotalidae</a:t>
                      </a:r>
                      <a:r>
                        <a:rPr lang="en-US" sz="1000" kern="100" dirty="0">
                          <a:effectLst/>
                        </a:rPr>
                        <a:t>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040968"/>
                  </a:ext>
                </a:extLst>
              </a:tr>
              <a:tr h="1461261">
                <a:tc>
                  <a:txBody>
                    <a:bodyPr/>
                    <a:lstStyle/>
                    <a:p>
                      <a:pPr algn="just">
                        <a:lnSpc>
                          <a:spcPct val="107000"/>
                        </a:lnSpc>
                        <a:spcAft>
                          <a:spcPts val="800"/>
                        </a:spcAft>
                      </a:pPr>
                      <a:r>
                        <a:rPr lang="pt-BR" sz="1000" kern="100" dirty="0">
                          <a:effectLst/>
                        </a:rPr>
                        <a:t>19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Imunoglobulina humana antivaricela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Anti-varicella human immunoglobulin</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710704003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Vaccine Immunoglobulin M antibody to Varicella zoster virus (substance)product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10009"/>
                  </a:ext>
                </a:extLst>
              </a:tr>
            </a:tbl>
          </a:graphicData>
        </a:graphic>
      </p:graphicFrame>
      <p:sp>
        <p:nvSpPr>
          <p:cNvPr id="2" name="Google Shape;748;p75">
            <a:extLst>
              <a:ext uri="{FF2B5EF4-FFF2-40B4-BE49-F238E27FC236}">
                <a16:creationId xmlns:a16="http://schemas.microsoft.com/office/drawing/2014/main" id="{75879169-47FB-7E0C-BDE7-67A3295761DB}"/>
              </a:ext>
            </a:extLst>
          </p:cNvPr>
          <p:cNvSpPr/>
          <p:nvPr/>
        </p:nvSpPr>
        <p:spPr>
          <a:xfrm>
            <a:off x="1241442" y="755738"/>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5" name="Google Shape;749;p75">
            <a:extLst>
              <a:ext uri="{FF2B5EF4-FFF2-40B4-BE49-F238E27FC236}">
                <a16:creationId xmlns:a16="http://schemas.microsoft.com/office/drawing/2014/main" id="{0792F7ED-4D80-1528-BB40-9F65D8EC4EBE}"/>
              </a:ext>
            </a:extLst>
          </p:cNvPr>
          <p:cNvSpPr/>
          <p:nvPr/>
        </p:nvSpPr>
        <p:spPr>
          <a:xfrm>
            <a:off x="897308" y="823856"/>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9" name="CaixaDeTexto 1">
            <a:extLst>
              <a:ext uri="{FF2B5EF4-FFF2-40B4-BE49-F238E27FC236}">
                <a16:creationId xmlns:a16="http://schemas.microsoft.com/office/drawing/2014/main" id="{DEC70D80-0CFD-B6C3-E9FE-3A235D6A9DEF}"/>
              </a:ext>
            </a:extLst>
          </p:cNvPr>
          <p:cNvSpPr txBox="1"/>
          <p:nvPr/>
        </p:nvSpPr>
        <p:spPr>
          <a:xfrm>
            <a:off x="3495216" y="23961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841701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83D4C0-2EAD-5E05-4C4A-17D452702B94}"/>
              </a:ext>
            </a:extLst>
          </p:cNvPr>
          <p:cNvGraphicFramePr>
            <a:graphicFrameLocks noGrp="1"/>
          </p:cNvGraphicFramePr>
          <p:nvPr>
            <p:extLst>
              <p:ext uri="{D42A27DB-BD31-4B8C-83A1-F6EECF244321}">
                <p14:modId xmlns:p14="http://schemas.microsoft.com/office/powerpoint/2010/main" val="1249637391"/>
              </p:ext>
            </p:extLst>
          </p:nvPr>
        </p:nvGraphicFramePr>
        <p:xfrm>
          <a:off x="512190" y="1152525"/>
          <a:ext cx="7905141" cy="3885819"/>
        </p:xfrm>
        <a:graphic>
          <a:graphicData uri="http://schemas.openxmlformats.org/drawingml/2006/table">
            <a:tbl>
              <a:tblPr firstRow="1" firstCol="1" bandRow="1">
                <a:tableStyleId>{2D5ABB26-0587-4C30-8999-92F81FD0307C}</a:tableStyleId>
              </a:tblPr>
              <a:tblGrid>
                <a:gridCol w="375585">
                  <a:extLst>
                    <a:ext uri="{9D8B030D-6E8A-4147-A177-3AD203B41FA5}">
                      <a16:colId xmlns:a16="http://schemas.microsoft.com/office/drawing/2014/main" val="2169761674"/>
                    </a:ext>
                  </a:extLst>
                </a:gridCol>
                <a:gridCol w="1905712">
                  <a:extLst>
                    <a:ext uri="{9D8B030D-6E8A-4147-A177-3AD203B41FA5}">
                      <a16:colId xmlns:a16="http://schemas.microsoft.com/office/drawing/2014/main" val="3649709170"/>
                    </a:ext>
                  </a:extLst>
                </a:gridCol>
                <a:gridCol w="1740054">
                  <a:extLst>
                    <a:ext uri="{9D8B030D-6E8A-4147-A177-3AD203B41FA5}">
                      <a16:colId xmlns:a16="http://schemas.microsoft.com/office/drawing/2014/main" val="1012146178"/>
                    </a:ext>
                  </a:extLst>
                </a:gridCol>
                <a:gridCol w="1033828">
                  <a:extLst>
                    <a:ext uri="{9D8B030D-6E8A-4147-A177-3AD203B41FA5}">
                      <a16:colId xmlns:a16="http://schemas.microsoft.com/office/drawing/2014/main" val="3078910781"/>
                    </a:ext>
                  </a:extLst>
                </a:gridCol>
                <a:gridCol w="2849962">
                  <a:extLst>
                    <a:ext uri="{9D8B030D-6E8A-4147-A177-3AD203B41FA5}">
                      <a16:colId xmlns:a16="http://schemas.microsoft.com/office/drawing/2014/main" val="3361205687"/>
                    </a:ext>
                  </a:extLst>
                </a:gridCol>
              </a:tblGrid>
              <a:tr h="479722">
                <a:tc>
                  <a:txBody>
                    <a:bodyPr/>
                    <a:lstStyle/>
                    <a:p>
                      <a:pPr algn="just">
                        <a:lnSpc>
                          <a:spcPct val="107000"/>
                        </a:lnSpc>
                        <a:spcAft>
                          <a:spcPts val="800"/>
                        </a:spcAft>
                      </a:pPr>
                      <a:r>
                        <a:rPr lang="pt-BR" sz="1000" kern="100" dirty="0">
                          <a:effectLst/>
                        </a:rPr>
                        <a:t>20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Imunoglobulina humana </a:t>
                      </a:r>
                      <a:r>
                        <a:rPr lang="pt-BR" sz="1000" kern="100" dirty="0" err="1">
                          <a:effectLst/>
                        </a:rPr>
                        <a:t>anti-hepatite</a:t>
                      </a:r>
                      <a:r>
                        <a:rPr lang="pt-BR" sz="1000" kern="100" dirty="0">
                          <a:effectLst/>
                        </a:rPr>
                        <a:t> </a:t>
                      </a:r>
                      <a:r>
                        <a:rPr lang="pt-BR" sz="1000" kern="100" dirty="0" err="1">
                          <a:effectLst/>
                        </a:rPr>
                        <a:t>B</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Anti-hepatitis B human immunoglobulin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122450004</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a:effectLst/>
                        </a:rPr>
                        <a:t>Antibody to hepatitis B virus (substance)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1114439"/>
                  </a:ext>
                </a:extLst>
              </a:tr>
              <a:tr h="797985">
                <a:tc>
                  <a:txBody>
                    <a:bodyPr/>
                    <a:lstStyle/>
                    <a:p>
                      <a:pPr algn="just">
                        <a:lnSpc>
                          <a:spcPct val="107000"/>
                        </a:lnSpc>
                        <a:spcAft>
                          <a:spcPts val="800"/>
                        </a:spcAft>
                      </a:pPr>
                      <a:r>
                        <a:rPr lang="pt-BR" sz="1000" kern="100" dirty="0">
                          <a:effectLst/>
                        </a:rPr>
                        <a:t>26</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a:t>
                      </a:r>
                      <a:r>
                        <a:rPr lang="pt-BR" sz="1000" kern="100" dirty="0" err="1">
                          <a:effectLst/>
                        </a:rPr>
                        <a:t>pneumo</a:t>
                      </a:r>
                      <a:r>
                        <a:rPr lang="pt-BR" sz="1000" kern="100" dirty="0">
                          <a:effectLst/>
                        </a:rPr>
                        <a:t> 10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Pneumococcal</a:t>
                      </a:r>
                      <a:r>
                        <a:rPr lang="pt-BR" sz="1000" kern="100" dirty="0">
                          <a:effectLst/>
                        </a:rPr>
                        <a:t> 10-valent </a:t>
                      </a:r>
                      <a:r>
                        <a:rPr lang="pt-BR" sz="1000" kern="100" dirty="0" err="1">
                          <a:effectLst/>
                        </a:rPr>
                        <a:t>conjugate</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1052330009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Streptococcus pneumoniae Danish serotype 1, 4, 5, 6B, 7F, 9V, 14, 18C, 19F, and 23F capsular polysaccharide antigens conjugated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8529481"/>
                  </a:ext>
                </a:extLst>
              </a:tr>
              <a:tr h="256373">
                <a:tc>
                  <a:txBody>
                    <a:bodyPr/>
                    <a:lstStyle/>
                    <a:p>
                      <a:pPr algn="just">
                        <a:lnSpc>
                          <a:spcPct val="107000"/>
                        </a:lnSpc>
                        <a:spcAft>
                          <a:spcPts val="800"/>
                        </a:spcAft>
                      </a:pPr>
                      <a:r>
                        <a:rPr lang="pt-BR" sz="1000" kern="100">
                          <a:effectLst/>
                        </a:rPr>
                        <a:t>27</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Soro </a:t>
                      </a:r>
                      <a:r>
                        <a:rPr lang="pt-BR" sz="1000" kern="100" dirty="0" err="1">
                          <a:effectLst/>
                        </a:rPr>
                        <a:t>latrodectus</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Latrodectus</a:t>
                      </a:r>
                      <a:r>
                        <a:rPr lang="pt-BR" sz="1000" kern="100" dirty="0">
                          <a:effectLst/>
                        </a:rPr>
                        <a:t> </a:t>
                      </a:r>
                      <a:r>
                        <a:rPr lang="pt-BR" sz="1000" kern="100" dirty="0" err="1">
                          <a:effectLst/>
                        </a:rPr>
                        <a:t>antivenom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5720001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Latrodectus mactans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137328"/>
                  </a:ext>
                </a:extLst>
              </a:tr>
              <a:tr h="355204">
                <a:tc>
                  <a:txBody>
                    <a:bodyPr/>
                    <a:lstStyle/>
                    <a:p>
                      <a:pPr algn="just">
                        <a:lnSpc>
                          <a:spcPct val="107000"/>
                        </a:lnSpc>
                        <a:spcAft>
                          <a:spcPts val="800"/>
                        </a:spcAft>
                      </a:pPr>
                      <a:r>
                        <a:rPr lang="pt-BR" sz="1000" kern="100">
                          <a:effectLst/>
                        </a:rPr>
                        <a:t>36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Vacina sarampo, rubéola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 </a:t>
                      </a:r>
                      <a:r>
                        <a:rPr lang="pt-BR" sz="1000" kern="100" dirty="0" err="1">
                          <a:effectLst/>
                        </a:rPr>
                        <a:t>Measles</a:t>
                      </a:r>
                      <a:r>
                        <a:rPr lang="pt-BR" sz="1000" kern="100" dirty="0">
                          <a:effectLst/>
                        </a:rPr>
                        <a:t> </a:t>
                      </a:r>
                      <a:r>
                        <a:rPr lang="pt-BR" sz="1000" kern="100" dirty="0" err="1">
                          <a:effectLst/>
                        </a:rPr>
                        <a:t>and</a:t>
                      </a:r>
                      <a:r>
                        <a:rPr lang="pt-BR" sz="1000" kern="100" dirty="0">
                          <a:effectLst/>
                        </a:rPr>
                        <a:t> </a:t>
                      </a:r>
                      <a:r>
                        <a:rPr lang="pt-BR" sz="1000" kern="100" dirty="0" err="1">
                          <a:effectLst/>
                        </a:rPr>
                        <a:t>rubella</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871817003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Measles morbillivirus and Rubella virus antigens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6445411"/>
                  </a:ext>
                </a:extLst>
              </a:tr>
              <a:tr h="484632">
                <a:tc>
                  <a:txBody>
                    <a:bodyPr/>
                    <a:lstStyle/>
                    <a:p>
                      <a:pPr algn="just">
                        <a:lnSpc>
                          <a:spcPct val="107000"/>
                        </a:lnSpc>
                        <a:spcAft>
                          <a:spcPts val="800"/>
                        </a:spcAft>
                      </a:pPr>
                      <a:r>
                        <a:rPr lang="pt-BR" sz="1000" kern="100">
                          <a:effectLst/>
                        </a:rPr>
                        <a:t>38</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(trivalente)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trivalent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036585"/>
                  </a:ext>
                </a:extLst>
              </a:tr>
              <a:tr h="647700">
                <a:tc>
                  <a:txBody>
                    <a:bodyPr/>
                    <a:lstStyle/>
                    <a:p>
                      <a:pPr algn="just">
                        <a:lnSpc>
                          <a:spcPct val="107000"/>
                        </a:lnSpc>
                        <a:spcAft>
                          <a:spcPts val="800"/>
                        </a:spcAft>
                      </a:pPr>
                      <a:r>
                        <a:rPr lang="pt-BR" sz="1000" kern="100">
                          <a:effectLst/>
                        </a:rPr>
                        <a:t>69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AB (bivalente)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AB </a:t>
                      </a: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bivalent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0340115"/>
                  </a:ext>
                </a:extLst>
              </a:tr>
              <a:tr h="672886">
                <a:tc>
                  <a:txBody>
                    <a:bodyPr/>
                    <a:lstStyle/>
                    <a:p>
                      <a:pPr algn="just">
                        <a:lnSpc>
                          <a:spcPct val="107000"/>
                        </a:lnSpc>
                        <a:spcAft>
                          <a:spcPts val="800"/>
                        </a:spcAft>
                      </a:pPr>
                      <a:r>
                        <a:rPr lang="pt-BR" sz="1000" kern="100">
                          <a:effectLst/>
                        </a:rPr>
                        <a:t>101</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Herpes-Zoster, recombinante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Herpes-Zoster </a:t>
                      </a:r>
                      <a:r>
                        <a:rPr lang="pt-BR" sz="1000" kern="100" dirty="0" err="1">
                          <a:effectLst/>
                        </a:rPr>
                        <a:t>vaccine</a:t>
                      </a:r>
                      <a:r>
                        <a:rPr lang="pt-BR" sz="1000" kern="100" dirty="0">
                          <a:effectLst/>
                        </a:rPr>
                        <a:t>, </a:t>
                      </a:r>
                      <a:r>
                        <a:rPr lang="pt-BR" sz="1000" kern="100" dirty="0" err="1">
                          <a:effectLst/>
                        </a:rPr>
                        <a:t>recombinant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 1156183006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3392081"/>
                  </a:ext>
                </a:extLst>
              </a:tr>
            </a:tbl>
          </a:graphicData>
        </a:graphic>
      </p:graphicFrame>
      <p:sp>
        <p:nvSpPr>
          <p:cNvPr id="10" name="Google Shape;748;p75">
            <a:extLst>
              <a:ext uri="{FF2B5EF4-FFF2-40B4-BE49-F238E27FC236}">
                <a16:creationId xmlns:a16="http://schemas.microsoft.com/office/drawing/2014/main" id="{594A0D29-D124-F854-6E2F-63F16B302C53}"/>
              </a:ext>
            </a:extLst>
          </p:cNvPr>
          <p:cNvSpPr/>
          <p:nvPr/>
        </p:nvSpPr>
        <p:spPr>
          <a:xfrm>
            <a:off x="1328408" y="493535"/>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11" name="Google Shape;749;p75">
            <a:extLst>
              <a:ext uri="{FF2B5EF4-FFF2-40B4-BE49-F238E27FC236}">
                <a16:creationId xmlns:a16="http://schemas.microsoft.com/office/drawing/2014/main" id="{C9901580-97FE-B1FC-1E19-33AB0C458AA7}"/>
              </a:ext>
            </a:extLst>
          </p:cNvPr>
          <p:cNvSpPr/>
          <p:nvPr/>
        </p:nvSpPr>
        <p:spPr>
          <a:xfrm>
            <a:off x="897308" y="56278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12" name="CaixaDeTexto 1">
            <a:extLst>
              <a:ext uri="{FF2B5EF4-FFF2-40B4-BE49-F238E27FC236}">
                <a16:creationId xmlns:a16="http://schemas.microsoft.com/office/drawing/2014/main" id="{8ED863A8-CFB8-BF1C-1DB4-7C898D58299D}"/>
              </a:ext>
            </a:extLst>
          </p:cNvPr>
          <p:cNvSpPr txBox="1"/>
          <p:nvPr/>
        </p:nvSpPr>
        <p:spPr>
          <a:xfrm>
            <a:off x="3495216" y="91048"/>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229320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 name="Google Shape;376;p52">
            <a:extLst>
              <a:ext uri="{FF2B5EF4-FFF2-40B4-BE49-F238E27FC236}">
                <a16:creationId xmlns:a16="http://schemas.microsoft.com/office/drawing/2014/main" id="{598289B9-2E4A-65EC-34B5-766B2A8BC575}"/>
              </a:ext>
            </a:extLst>
          </p:cNvPr>
          <p:cNvSpPr/>
          <p:nvPr/>
        </p:nvSpPr>
        <p:spPr>
          <a:xfrm>
            <a:off x="2150533" y="3858184"/>
            <a:ext cx="4566356"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376;p52">
            <a:extLst>
              <a:ext uri="{FF2B5EF4-FFF2-40B4-BE49-F238E27FC236}">
                <a16:creationId xmlns:a16="http://schemas.microsoft.com/office/drawing/2014/main" id="{A5F1F707-7FAC-4F83-49C8-846A9A265964}"/>
              </a:ext>
            </a:extLst>
          </p:cNvPr>
          <p:cNvSpPr/>
          <p:nvPr/>
        </p:nvSpPr>
        <p:spPr>
          <a:xfrm>
            <a:off x="2602088" y="1291547"/>
            <a:ext cx="5446889"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6" name="Google Shape;376;p52"/>
          <p:cNvSpPr/>
          <p:nvPr/>
        </p:nvSpPr>
        <p:spPr>
          <a:xfrm>
            <a:off x="5339644" y="2972006"/>
            <a:ext cx="2709333"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880533" y="914955"/>
            <a:ext cx="7382933" cy="3313590"/>
          </a:xfrm>
          <a:prstGeom prst="rect">
            <a:avLst/>
          </a:prstGeom>
          <a:noFill/>
          <a:ln>
            <a:noFill/>
          </a:ln>
        </p:spPr>
        <p:txBody>
          <a:bodyPr spcFirstLastPara="1" wrap="square" lIns="91425" tIns="91425" rIns="91425" bIns="91425" anchor="b" anchorCtr="0">
            <a:noAutofit/>
          </a:bodyPr>
          <a:lstStyle/>
          <a:p>
            <a:pPr marL="0" lvl="0" indent="0" algn="r" rtl="0">
              <a:lnSpc>
                <a:spcPct val="200000"/>
              </a:lnSpc>
              <a:spcBef>
                <a:spcPts val="0"/>
              </a:spcBef>
              <a:spcAft>
                <a:spcPts val="0"/>
              </a:spcAft>
              <a:buNone/>
            </a:pPr>
            <a:r>
              <a:rPr lang="pt-BR" sz="2800" b="1" dirty="0">
                <a:solidFill>
                  <a:srgbClr val="7030A0"/>
                </a:solidFill>
                <a:latin typeface="Raleway" pitchFamily="2" charset="0"/>
              </a:rPr>
              <a:t>I</a:t>
            </a:r>
            <a:r>
              <a:rPr lang="en-BR" sz="2800" b="1" dirty="0">
                <a:solidFill>
                  <a:srgbClr val="7030A0"/>
                </a:solidFill>
                <a:latin typeface="Raleway" pitchFamily="2" charset="0"/>
              </a:rPr>
              <a:t>nserção dos códigos brasileiros</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de Imunobiológicos no ele</a:t>
            </a:r>
            <a:r>
              <a:rPr lang="pt-BR" sz="2800" b="1" dirty="0">
                <a:solidFill>
                  <a:srgbClr val="7030A0"/>
                </a:solidFill>
                <a:latin typeface="Raleway" pitchFamily="2" charset="0"/>
              </a:rPr>
              <a:t>n</a:t>
            </a:r>
            <a:r>
              <a:rPr lang="en-BR" sz="2800" b="1" dirty="0">
                <a:solidFill>
                  <a:srgbClr val="7030A0"/>
                </a:solidFill>
                <a:latin typeface="Raleway" pitchFamily="2" charset="0"/>
              </a:rPr>
              <a:t>co </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SNOMED e SNOMED-IPS está confirmado</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para a versão de 2024 do IPS/GPS via HL7</a:t>
            </a:r>
            <a:endParaRPr sz="2800" b="1" dirty="0">
              <a:solidFill>
                <a:srgbClr val="1155CC"/>
              </a:solidFill>
              <a:latin typeface="Raleway" pitchFamily="2" charset="0"/>
              <a:ea typeface="Raleway"/>
              <a:cs typeface="Raleway"/>
              <a:sym typeface="Raleway"/>
            </a:endParaRPr>
          </a:p>
        </p:txBody>
      </p:sp>
    </p:spTree>
    <p:extLst>
      <p:ext uri="{BB962C8B-B14F-4D97-AF65-F5344CB8AC3E}">
        <p14:creationId xmlns:p14="http://schemas.microsoft.com/office/powerpoint/2010/main" val="3216356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628650" y="273844"/>
            <a:ext cx="7886700" cy="497086"/>
          </a:xfrm>
        </p:spPr>
        <p:txBody>
          <a:bodyPr>
            <a:normAutofit fontScale="90000"/>
          </a:bodyPr>
          <a:lstStyle/>
          <a:p>
            <a:r>
              <a:rPr lang="en-BR" dirty="0"/>
              <a:t>Arquitetura proposta / casos de uso</a:t>
            </a:r>
          </a:p>
        </p:txBody>
      </p:sp>
      <p:pic>
        <p:nvPicPr>
          <p:cNvPr id="1026" name="Picture 2">
            <a:extLst>
              <a:ext uri="{FF2B5EF4-FFF2-40B4-BE49-F238E27FC236}">
                <a16:creationId xmlns:a16="http://schemas.microsoft.com/office/drawing/2014/main" id="{990C8DD4-2C93-0706-83BF-29A183A770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363" y="0"/>
            <a:ext cx="6135687"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612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829102" y="208433"/>
            <a:ext cx="7779350" cy="4554900"/>
          </a:xfrm>
          <a:prstGeom prst="rect">
            <a:avLst/>
          </a:prstGeom>
        </p:spPr>
      </p:pic>
      <p:sp>
        <p:nvSpPr>
          <p:cNvPr id="7" name="TextBox 6">
            <a:extLst>
              <a:ext uri="{FF2B5EF4-FFF2-40B4-BE49-F238E27FC236}">
                <a16:creationId xmlns:a16="http://schemas.microsoft.com/office/drawing/2014/main" id="{204418CA-7D7B-FC77-3CAA-E08D0BC204DF}"/>
              </a:ext>
            </a:extLst>
          </p:cNvPr>
          <p:cNvSpPr txBox="1"/>
          <p:nvPr/>
        </p:nvSpPr>
        <p:spPr>
          <a:xfrm>
            <a:off x="2852531" y="4782694"/>
            <a:ext cx="2683748" cy="253916"/>
          </a:xfrm>
          <a:prstGeom prst="rect">
            <a:avLst/>
          </a:prstGeom>
          <a:noFill/>
        </p:spPr>
        <p:txBody>
          <a:bodyPr wrap="none" rtlCol="0">
            <a:spAutoFit/>
          </a:bodyPr>
          <a:lstStyle/>
          <a:p>
            <a:r>
              <a:rPr lang="en-BR" sz="1050" dirty="0"/>
              <a:t>São Paulo, 12 a 14 de novembro de 2023</a:t>
            </a:r>
          </a:p>
        </p:txBody>
      </p:sp>
      <p:sp>
        <p:nvSpPr>
          <p:cNvPr id="6" name="CaixaDeTexto 16">
            <a:extLst>
              <a:ext uri="{FF2B5EF4-FFF2-40B4-BE49-F238E27FC236}">
                <a16:creationId xmlns:a16="http://schemas.microsoft.com/office/drawing/2014/main" id="{E76FBA59-63F3-01E0-93F9-E4C9A3F47111}"/>
              </a:ext>
            </a:extLst>
          </p:cNvPr>
          <p:cNvSpPr txBox="1"/>
          <p:nvPr/>
        </p:nvSpPr>
        <p:spPr>
          <a:xfrm rot="992891">
            <a:off x="7855685" y="1888635"/>
            <a:ext cx="1162756" cy="923330"/>
          </a:xfrm>
          <a:prstGeom prst="rect">
            <a:avLst/>
          </a:prstGeom>
          <a:noFill/>
        </p:spPr>
        <p:txBody>
          <a:bodyPr wrap="square" rtlCol="0">
            <a:spAutoFit/>
          </a:bodyPr>
          <a:lstStyle/>
          <a:p>
            <a:r>
              <a:rPr lang="pt-BR" sz="5400" dirty="0"/>
              <a:t>👈🏿</a:t>
            </a:r>
          </a:p>
        </p:txBody>
      </p:sp>
      <p:sp>
        <p:nvSpPr>
          <p:cNvPr id="9" name="CaixaDeTexto 17">
            <a:extLst>
              <a:ext uri="{FF2B5EF4-FFF2-40B4-BE49-F238E27FC236}">
                <a16:creationId xmlns:a16="http://schemas.microsoft.com/office/drawing/2014/main" id="{B4F838DD-14D3-7014-E615-1CF1E0888046}"/>
              </a:ext>
            </a:extLst>
          </p:cNvPr>
          <p:cNvSpPr txBox="1"/>
          <p:nvPr/>
        </p:nvSpPr>
        <p:spPr>
          <a:xfrm rot="992891">
            <a:off x="7855685" y="2921228"/>
            <a:ext cx="1162756" cy="923330"/>
          </a:xfrm>
          <a:prstGeom prst="rect">
            <a:avLst/>
          </a:prstGeom>
          <a:noFill/>
        </p:spPr>
        <p:txBody>
          <a:bodyPr wrap="square" rtlCol="0">
            <a:spAutoFit/>
          </a:bodyPr>
          <a:lstStyle/>
          <a:p>
            <a:r>
              <a:rPr lang="pt-BR" sz="5400" dirty="0"/>
              <a:t>👈🏿</a:t>
            </a:r>
          </a:p>
        </p:txBody>
      </p:sp>
    </p:spTree>
    <p:extLst>
      <p:ext uri="{BB962C8B-B14F-4D97-AF65-F5344CB8AC3E}">
        <p14:creationId xmlns:p14="http://schemas.microsoft.com/office/powerpoint/2010/main" val="2929511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normAutofit fontScale="90000"/>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1" y="0"/>
            <a:ext cx="4777175" cy="51435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4269837" y="0"/>
            <a:ext cx="4365836" cy="51435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FC08-EBCB-39B5-EEBA-8E178817665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399909E5-845D-CD4E-C833-C33C0A20E18B}"/>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CEA59EA-D8B0-EC77-2472-FB00B7444D25}"/>
              </a:ext>
            </a:extLst>
          </p:cNvPr>
          <p:cNvPicPr>
            <a:picLocks noChangeAspect="1"/>
          </p:cNvPicPr>
          <p:nvPr/>
        </p:nvPicPr>
        <p:blipFill>
          <a:blip r:embed="rId2"/>
          <a:stretch>
            <a:fillRect/>
          </a:stretch>
        </p:blipFill>
        <p:spPr>
          <a:xfrm>
            <a:off x="2020769" y="0"/>
            <a:ext cx="5102462" cy="5143500"/>
          </a:xfrm>
          <a:prstGeom prst="rect">
            <a:avLst/>
          </a:prstGeom>
        </p:spPr>
      </p:pic>
    </p:spTree>
    <p:extLst>
      <p:ext uri="{BB962C8B-B14F-4D97-AF65-F5344CB8AC3E}">
        <p14:creationId xmlns:p14="http://schemas.microsoft.com/office/powerpoint/2010/main" val="1326279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821090" y="129275"/>
            <a:ext cx="7886700" cy="994172"/>
          </a:xfrm>
        </p:spPr>
        <p:txBody>
          <a:bodyPr/>
          <a:lstStyle/>
          <a:p>
            <a:r>
              <a:rPr lang="en-BR" dirty="0">
                <a:solidFill>
                  <a:srgbClr val="7030A0"/>
                </a:solidFill>
                <a:latin typeface="Varela Round" pitchFamily="2" charset="-79"/>
                <a:cs typeface="Varela Round" pitchFamily="2" charset="-79"/>
              </a:rPr>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628650" y="940087"/>
            <a:ext cx="7886700" cy="3577052"/>
          </a:xfrm>
        </p:spPr>
        <p:txBody>
          <a:bodyPr>
            <a:noAutofit/>
          </a:bodyPr>
          <a:lstStyle/>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 geral</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Varela Round" pitchFamily="2" charset="-79"/>
                <a:ea typeface="Calibri" panose="020F0502020204030204" pitchFamily="34" charset="0"/>
                <a:cs typeface="Varela Round" pitchFamily="2" charset="-79"/>
              </a:rPr>
              <a:t>Promover ambiente de interconectividade de informação em saúde, por meio do desenvolvimento de </a:t>
            </a:r>
            <a:r>
              <a:rPr lang="pt-BR" sz="1425" i="1" dirty="0">
                <a:solidFill>
                  <a:srgbClr val="7030A0"/>
                </a:solidFill>
                <a:latin typeface="Varela Round" pitchFamily="2" charset="-79"/>
                <a:ea typeface="Calibri" panose="020F0502020204030204" pitchFamily="34" charset="0"/>
                <a:cs typeface="Varela Round" pitchFamily="2" charset="-79"/>
              </a:rPr>
              <a:t>serviço web</a:t>
            </a:r>
            <a:r>
              <a:rPr lang="pt-BR" sz="1425" dirty="0">
                <a:solidFill>
                  <a:srgbClr val="7030A0"/>
                </a:solidFill>
                <a:latin typeface="Varela Round" pitchFamily="2" charset="-79"/>
                <a:ea typeface="Calibri" panose="020F0502020204030204" pitchFamily="34" charset="0"/>
                <a:cs typeface="Varela Round" pitchFamily="2" charset="-79"/>
              </a:rPr>
              <a:t> capaz de gerar os componentes de Imunização e Exames do Sumário internacional do paciente (IPS) em consonância e a fim de apoiar a implantação da Estratégia de Saúde Digital para o Brasil.</a:t>
            </a:r>
            <a:endParaRPr lang="en-BR" sz="1425" dirty="0">
              <a:solidFill>
                <a:srgbClr val="7030A0"/>
              </a:solidFill>
              <a:latin typeface="Varela Round" pitchFamily="2" charset="-79"/>
              <a:ea typeface="Calibri" panose="020F0502020204030204" pitchFamily="34" charset="0"/>
              <a:cs typeface="Varela Round" pitchFamily="2" charset="-79"/>
            </a:endParaRPr>
          </a:p>
          <a:p>
            <a:pPr marL="0" indent="0">
              <a:lnSpc>
                <a:spcPct val="100000"/>
              </a:lnSpc>
              <a:buNone/>
            </a:pPr>
            <a:endParaRPr lang="pt-BR" sz="1425" b="1" i="1" dirty="0">
              <a:solidFill>
                <a:srgbClr val="7030A0"/>
              </a:solidFill>
              <a:latin typeface="Varela Round" pitchFamily="2" charset="-79"/>
              <a:ea typeface="Arial" panose="020B0604020202020204" pitchFamily="34" charset="0"/>
              <a:cs typeface="Varela Round" pitchFamily="2" charset="-79"/>
            </a:endParaRPr>
          </a:p>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Objetivos específicos</a:t>
            </a: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SzPct val="100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Criar o repositório semântico</a:t>
            </a:r>
            <a:r>
              <a:rPr lang="pt-BR" sz="1425" dirty="0">
                <a:solidFill>
                  <a:srgbClr val="7030A0"/>
                </a:solidFill>
                <a:latin typeface="Varela Round" pitchFamily="2" charset="-79"/>
                <a:ea typeface="Arial" panose="020B0604020202020204" pitchFamily="34" charset="0"/>
                <a:cs typeface="Varela Round" pitchFamily="2" charset="-79"/>
              </a:rPr>
              <a:t>, ou seja, carregar </a:t>
            </a:r>
            <a:r>
              <a:rPr lang="pt-BR" sz="1425" b="1" dirty="0">
                <a:solidFill>
                  <a:srgbClr val="7030A0"/>
                </a:solidFill>
                <a:latin typeface="Varela Round" pitchFamily="2" charset="-79"/>
                <a:ea typeface="Arial" panose="020B0604020202020204" pitchFamily="34" charset="0"/>
                <a:cs typeface="Varela Round" pitchFamily="2" charset="-79"/>
              </a:rPr>
              <a:t>no serviço de terminologia </a:t>
            </a:r>
            <a:r>
              <a:rPr lang="pt-BR" sz="1425" dirty="0">
                <a:solidFill>
                  <a:srgbClr val="7030A0"/>
                </a:solidFill>
                <a:latin typeface="Varela Round" pitchFamily="2" charset="-79"/>
                <a:ea typeface="Arial" panose="020B0604020202020204" pitchFamily="34" charset="0"/>
                <a:cs typeface="Varela Round" pitchFamily="2" charset="-79"/>
              </a:rPr>
              <a:t>todas as terminologias dos componentes de Imunização, Exames, Alergias/Reações Adversas, Medicamentos utilizados na RNDS, bem como as terminologias utilizadas no Sumário Internacional do Paciente (IPS – </a:t>
            </a:r>
            <a:r>
              <a:rPr lang="pt-BR" sz="1425" i="1" dirty="0" err="1">
                <a:solidFill>
                  <a:srgbClr val="7030A0"/>
                </a:solidFill>
                <a:latin typeface="Varela Round" pitchFamily="2" charset="-79"/>
                <a:ea typeface="Arial" panose="020B0604020202020204" pitchFamily="34" charset="0"/>
                <a:cs typeface="Varela Round" pitchFamily="2" charset="-79"/>
              </a:rPr>
              <a:t>International</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Patient</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Summary</a:t>
            </a:r>
            <a:r>
              <a:rPr lang="pt-BR" sz="1425" dirty="0">
                <a:solidFill>
                  <a:srgbClr val="7030A0"/>
                </a:solidFill>
                <a:latin typeface="Varela Round" pitchFamily="2" charset="-79"/>
                <a:ea typeface="Arial" panose="020B0604020202020204" pitchFamily="34" charset="0"/>
                <a:cs typeface="Varela Round" pitchFamily="2" charset="-79"/>
              </a:rPr>
              <a:t>);</a:t>
            </a:r>
            <a:br>
              <a:rPr lang="pt-BR" sz="1425" dirty="0">
                <a:solidFill>
                  <a:srgbClr val="7030A0"/>
                </a:solidFill>
                <a:latin typeface="Varela Round" pitchFamily="2" charset="-79"/>
                <a:ea typeface="Arial" panose="020B0604020202020204" pitchFamily="34" charset="0"/>
                <a:cs typeface="Varela Round" pitchFamily="2" charset="-79"/>
              </a:rPr>
            </a:b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Clr>
                <a:srgbClr val="7030A0"/>
              </a:buClr>
              <a:buSzPct val="99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Estabelecer os mapeamentos das terminologias RNDS de Imunização, Exames, Alergias/Reações Adversas para os padrões terminológicos IPS</a:t>
            </a:r>
            <a:r>
              <a:rPr lang="pt-BR" sz="1425" dirty="0">
                <a:solidFill>
                  <a:srgbClr val="7030A0"/>
                </a:solidFill>
                <a:latin typeface="Varela Round" pitchFamily="2" charset="-79"/>
                <a:ea typeface="Arial" panose="020B0604020202020204" pitchFamily="34" charset="0"/>
                <a:cs typeface="Varela Round" pitchFamily="2" charset="-79"/>
              </a:rPr>
              <a:t> – definição dos mapas de conceito (</a:t>
            </a:r>
            <a:r>
              <a:rPr lang="pt-BR" sz="1425" i="1" dirty="0" err="1">
                <a:solidFill>
                  <a:srgbClr val="7030A0"/>
                </a:solidFill>
                <a:latin typeface="Varela Round" pitchFamily="2" charset="-79"/>
                <a:ea typeface="Arial" panose="020B0604020202020204" pitchFamily="34" charset="0"/>
                <a:cs typeface="Varela Round" pitchFamily="2" charset="-79"/>
              </a:rPr>
              <a:t>Concept</a:t>
            </a:r>
            <a:r>
              <a:rPr lang="pt-BR" sz="1425" i="1" dirty="0">
                <a:solidFill>
                  <a:srgbClr val="7030A0"/>
                </a:solidFill>
                <a:latin typeface="Varela Round" pitchFamily="2" charset="-79"/>
                <a:ea typeface="Arial" panose="020B0604020202020204" pitchFamily="34" charset="0"/>
                <a:cs typeface="Varela Round" pitchFamily="2" charset="-79"/>
              </a:rPr>
              <a:t> Maps</a:t>
            </a:r>
            <a:r>
              <a:rPr lang="pt-BR" sz="1425" dirty="0">
                <a:solidFill>
                  <a:srgbClr val="7030A0"/>
                </a:solidFill>
                <a:latin typeface="Varela Round" pitchFamily="2" charset="-79"/>
                <a:ea typeface="Arial" panose="020B0604020202020204" pitchFamily="34" charset="0"/>
                <a:cs typeface="Varela Round" pitchFamily="2" charset="-79"/>
              </a:rPr>
              <a:t>) para cada um destes mapeamentos;</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Calibri" panose="020F0502020204030204" pitchFamily="34" charset="0"/>
                <a:ea typeface="Calibri" panose="020F0502020204030204" pitchFamily="34" charset="0"/>
                <a:cs typeface="Arial" panose="020B0604020202020204" pitchFamily="34" charset="0"/>
              </a:rPr>
              <a:t> </a:t>
            </a:r>
            <a:endParaRPr lang="en-BR" sz="1425" dirty="0">
              <a:solidFill>
                <a:srgbClr val="7030A0"/>
              </a:solidFill>
              <a:latin typeface="Calibri" panose="020F0502020204030204" pitchFamily="34" charset="0"/>
              <a:ea typeface="Calibri" panose="020F0502020204030204" pitchFamily="34" charset="0"/>
              <a:cs typeface="Arial" panose="020B0604020202020204" pitchFamily="34" charset="0"/>
            </a:endParaRPr>
          </a:p>
          <a:p>
            <a:endParaRPr lang="en-BR" dirty="0">
              <a:solidFill>
                <a:srgbClr val="7030A0"/>
              </a:solidFill>
            </a:endParaRPr>
          </a:p>
        </p:txBody>
      </p:sp>
      <p:grpSp>
        <p:nvGrpSpPr>
          <p:cNvPr id="4" name="Google Shape;73;p15">
            <a:extLst>
              <a:ext uri="{FF2B5EF4-FFF2-40B4-BE49-F238E27FC236}">
                <a16:creationId xmlns:a16="http://schemas.microsoft.com/office/drawing/2014/main" id="{31A4DE00-72B3-D2CB-A396-E818C996AFE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C3E2D60-316E-60C9-9E09-D80F5916479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AD35FF98-02B4-F34D-5B93-75E52FF29C3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A26E25CB-50D9-F553-B06D-CA0933AB12C6}"/>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92BA9FB-A648-0082-6CC2-B9865BE6B06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918FA6FE-0980-B303-BEDA-AE421D1527A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14DB2E73-FBA2-098B-4F49-F97ED01C70F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9098F80-BFA1-9948-4112-3B40BA3F034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63175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0052-00C9-78BF-65FE-E93DFC4A3BD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6A5DEB2-1DF6-F681-DBF8-71A19BC4A09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37943B5-9572-DE1A-45D3-42C28860D51A}"/>
              </a:ext>
            </a:extLst>
          </p:cNvPr>
          <p:cNvPicPr>
            <a:picLocks noChangeAspect="1"/>
          </p:cNvPicPr>
          <p:nvPr/>
        </p:nvPicPr>
        <p:blipFill>
          <a:blip r:embed="rId2"/>
          <a:stretch>
            <a:fillRect/>
          </a:stretch>
        </p:blipFill>
        <p:spPr>
          <a:xfrm>
            <a:off x="1203119" y="273845"/>
            <a:ext cx="5829300" cy="1360706"/>
          </a:xfrm>
          <a:prstGeom prst="rect">
            <a:avLst/>
          </a:prstGeom>
        </p:spPr>
      </p:pic>
      <p:pic>
        <p:nvPicPr>
          <p:cNvPr id="5" name="Picture 4">
            <a:extLst>
              <a:ext uri="{FF2B5EF4-FFF2-40B4-BE49-F238E27FC236}">
                <a16:creationId xmlns:a16="http://schemas.microsoft.com/office/drawing/2014/main" id="{7D6FBA9E-43FB-F0B3-3ED5-FF8C67E87FBD}"/>
              </a:ext>
            </a:extLst>
          </p:cNvPr>
          <p:cNvPicPr>
            <a:picLocks noChangeAspect="1"/>
          </p:cNvPicPr>
          <p:nvPr/>
        </p:nvPicPr>
        <p:blipFill>
          <a:blip r:embed="rId3"/>
          <a:stretch>
            <a:fillRect/>
          </a:stretch>
        </p:blipFill>
        <p:spPr>
          <a:xfrm>
            <a:off x="1283277" y="1494126"/>
            <a:ext cx="5829300" cy="3455596"/>
          </a:xfrm>
          <a:prstGeom prst="rect">
            <a:avLst/>
          </a:prstGeom>
        </p:spPr>
      </p:pic>
    </p:spTree>
    <p:extLst>
      <p:ext uri="{BB962C8B-B14F-4D97-AF65-F5344CB8AC3E}">
        <p14:creationId xmlns:p14="http://schemas.microsoft.com/office/powerpoint/2010/main" val="3300817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AC66-2B54-4A6F-6BBE-D28F15DA9D5B}"/>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17F1F13-136A-E831-35F5-28A167B648F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8F7DE87-E585-ABF4-E876-4897807D50BA}"/>
              </a:ext>
            </a:extLst>
          </p:cNvPr>
          <p:cNvPicPr>
            <a:picLocks noChangeAspect="1"/>
          </p:cNvPicPr>
          <p:nvPr/>
        </p:nvPicPr>
        <p:blipFill>
          <a:blip r:embed="rId2"/>
          <a:stretch>
            <a:fillRect/>
          </a:stretch>
        </p:blipFill>
        <p:spPr>
          <a:xfrm>
            <a:off x="1657613" y="0"/>
            <a:ext cx="5828775" cy="5143500"/>
          </a:xfrm>
          <a:prstGeom prst="rect">
            <a:avLst/>
          </a:prstGeom>
        </p:spPr>
      </p:pic>
    </p:spTree>
    <p:extLst>
      <p:ext uri="{BB962C8B-B14F-4D97-AF65-F5344CB8AC3E}">
        <p14:creationId xmlns:p14="http://schemas.microsoft.com/office/powerpoint/2010/main" val="3737148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0D4C-62B9-C2F0-7DF2-B752C9DF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ADCC474A-D08D-545F-F46F-03A7F4FF70B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611C4C60-93D4-17C6-29B1-BD35440B7692}"/>
              </a:ext>
            </a:extLst>
          </p:cNvPr>
          <p:cNvPicPr>
            <a:picLocks noChangeAspect="1"/>
          </p:cNvPicPr>
          <p:nvPr/>
        </p:nvPicPr>
        <p:blipFill>
          <a:blip r:embed="rId2"/>
          <a:stretch>
            <a:fillRect/>
          </a:stretch>
        </p:blipFill>
        <p:spPr>
          <a:xfrm>
            <a:off x="1380507" y="743110"/>
            <a:ext cx="6106144" cy="3498656"/>
          </a:xfrm>
          <a:prstGeom prst="rect">
            <a:avLst/>
          </a:prstGeom>
        </p:spPr>
      </p:pic>
    </p:spTree>
    <p:extLst>
      <p:ext uri="{BB962C8B-B14F-4D97-AF65-F5344CB8AC3E}">
        <p14:creationId xmlns:p14="http://schemas.microsoft.com/office/powerpoint/2010/main" val="1386901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3846-C92C-07D5-6D30-D4502AC9FC85}"/>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D92DB7B6-D462-E9C6-A902-EDFB89E96F4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187A4DF-CB90-01B6-8C0E-E9FE1028ED6A}"/>
              </a:ext>
            </a:extLst>
          </p:cNvPr>
          <p:cNvPicPr>
            <a:picLocks noChangeAspect="1"/>
          </p:cNvPicPr>
          <p:nvPr/>
        </p:nvPicPr>
        <p:blipFill>
          <a:blip r:embed="rId2"/>
          <a:stretch>
            <a:fillRect/>
          </a:stretch>
        </p:blipFill>
        <p:spPr>
          <a:xfrm>
            <a:off x="1657350" y="779635"/>
            <a:ext cx="5829300" cy="3584231"/>
          </a:xfrm>
          <a:prstGeom prst="rect">
            <a:avLst/>
          </a:prstGeom>
        </p:spPr>
      </p:pic>
    </p:spTree>
    <p:extLst>
      <p:ext uri="{BB962C8B-B14F-4D97-AF65-F5344CB8AC3E}">
        <p14:creationId xmlns:p14="http://schemas.microsoft.com/office/powerpoint/2010/main" val="1308567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65F2-61E0-8F66-0EB9-C199B26EBA14}"/>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772533C-FA01-C9FF-1B03-A00663FEC9D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59759E8-B478-3A14-176E-2690EC76020C}"/>
              </a:ext>
            </a:extLst>
          </p:cNvPr>
          <p:cNvPicPr>
            <a:picLocks noChangeAspect="1"/>
          </p:cNvPicPr>
          <p:nvPr/>
        </p:nvPicPr>
        <p:blipFill>
          <a:blip r:embed="rId2"/>
          <a:stretch>
            <a:fillRect/>
          </a:stretch>
        </p:blipFill>
        <p:spPr>
          <a:xfrm>
            <a:off x="1749162" y="0"/>
            <a:ext cx="5645676" cy="5143500"/>
          </a:xfrm>
          <a:prstGeom prst="rect">
            <a:avLst/>
          </a:prstGeom>
        </p:spPr>
      </p:pic>
    </p:spTree>
    <p:extLst>
      <p:ext uri="{BB962C8B-B14F-4D97-AF65-F5344CB8AC3E}">
        <p14:creationId xmlns:p14="http://schemas.microsoft.com/office/powerpoint/2010/main" val="2777612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sp>
        <p:nvSpPr>
          <p:cNvPr id="19" name="Google Shape;376;p52">
            <a:extLst>
              <a:ext uri="{FF2B5EF4-FFF2-40B4-BE49-F238E27FC236}">
                <a16:creationId xmlns:a16="http://schemas.microsoft.com/office/drawing/2014/main" id="{62D73531-8CA2-ECF8-0197-7534DAA7CB73}"/>
              </a:ext>
            </a:extLst>
          </p:cNvPr>
          <p:cNvSpPr/>
          <p:nvPr/>
        </p:nvSpPr>
        <p:spPr>
          <a:xfrm>
            <a:off x="931333" y="3269546"/>
            <a:ext cx="176671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 name="Google Shape;376;p52">
            <a:extLst>
              <a:ext uri="{FF2B5EF4-FFF2-40B4-BE49-F238E27FC236}">
                <a16:creationId xmlns:a16="http://schemas.microsoft.com/office/drawing/2014/main" id="{E243B93F-470C-D49C-04AC-157299C5FC1C}"/>
              </a:ext>
            </a:extLst>
          </p:cNvPr>
          <p:cNvSpPr/>
          <p:nvPr/>
        </p:nvSpPr>
        <p:spPr>
          <a:xfrm>
            <a:off x="2390422" y="2933567"/>
            <a:ext cx="6262943"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 name="Google Shape;376;p52">
            <a:extLst>
              <a:ext uri="{FF2B5EF4-FFF2-40B4-BE49-F238E27FC236}">
                <a16:creationId xmlns:a16="http://schemas.microsoft.com/office/drawing/2014/main" id="{FD5517AD-551E-EF42-0D84-25A9C7F9A90F}"/>
              </a:ext>
            </a:extLst>
          </p:cNvPr>
          <p:cNvSpPr/>
          <p:nvPr/>
        </p:nvSpPr>
        <p:spPr>
          <a:xfrm>
            <a:off x="767644" y="1595521"/>
            <a:ext cx="320040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5" name="Google Shape;376;p52">
            <a:extLst>
              <a:ext uri="{FF2B5EF4-FFF2-40B4-BE49-F238E27FC236}">
                <a16:creationId xmlns:a16="http://schemas.microsoft.com/office/drawing/2014/main" id="{DD16652B-E1EE-5576-5637-D83CD8BD409E}"/>
              </a:ext>
            </a:extLst>
          </p:cNvPr>
          <p:cNvSpPr/>
          <p:nvPr/>
        </p:nvSpPr>
        <p:spPr>
          <a:xfrm>
            <a:off x="5520266" y="1249316"/>
            <a:ext cx="3133099"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ontent Placeholder 2">
            <a:extLst>
              <a:ext uri="{FF2B5EF4-FFF2-40B4-BE49-F238E27FC236}">
                <a16:creationId xmlns:a16="http://schemas.microsoft.com/office/drawing/2014/main" id="{ABC2A838-7A34-2411-9B50-07F96C42F8B3}"/>
              </a:ext>
            </a:extLst>
          </p:cNvPr>
          <p:cNvSpPr>
            <a:spLocks noGrp="1"/>
          </p:cNvSpPr>
          <p:nvPr>
            <p:ph type="body" idx="1"/>
          </p:nvPr>
        </p:nvSpPr>
        <p:spPr>
          <a:xfrm>
            <a:off x="311700" y="971853"/>
            <a:ext cx="8520600" cy="3416400"/>
          </a:xfrm>
        </p:spPr>
        <p:txBody>
          <a:bodyPr>
            <a:normAutofit fontScale="92500" lnSpcReduction="20000"/>
          </a:bodyPr>
          <a:lstStyle/>
          <a:p>
            <a:pPr marL="114300" indent="0" algn="r">
              <a:lnSpc>
                <a:spcPct val="150000"/>
              </a:lnSpc>
              <a:buNone/>
            </a:pPr>
            <a:r>
              <a:rPr lang="en-US" b="1" dirty="0">
                <a:solidFill>
                  <a:srgbClr val="7030A0"/>
                </a:solidFill>
                <a:latin typeface="Raleway" pitchFamily="2" charset="0"/>
                <a:cs typeface="Varela Round" pitchFamily="2" charset="-79"/>
              </a:rPr>
              <a:t>Based on the results in Gazelle, Brazil has successfully demonstrated the implementation of both Tracks. Track 1 involves IPS and MHD, while Track 2a involves DDCC. The exchange of IPS documents with other countries was successfully demonstrated using the IHE standards (IPS and MHD).</a:t>
            </a:r>
          </a:p>
          <a:p>
            <a:pPr algn="r">
              <a:lnSpc>
                <a:spcPct val="150000"/>
              </a:lnSpc>
            </a:pPr>
            <a:endParaRPr lang="en-US" b="1" dirty="0">
              <a:solidFill>
                <a:srgbClr val="7030A0"/>
              </a:solidFill>
              <a:latin typeface="Raleway" pitchFamily="2" charset="0"/>
              <a:cs typeface="Varela Round" pitchFamily="2" charset="-79"/>
            </a:endParaRPr>
          </a:p>
          <a:p>
            <a:pPr marL="114300" indent="0" algn="r">
              <a:lnSpc>
                <a:spcPct val="150000"/>
              </a:lnSpc>
              <a:buNone/>
            </a:pPr>
            <a:r>
              <a:rPr lang="en-US" b="1" dirty="0">
                <a:solidFill>
                  <a:srgbClr val="7030A0"/>
                </a:solidFill>
                <a:latin typeface="Raleway" pitchFamily="2" charset="0"/>
                <a:cs typeface="Varela Round" pitchFamily="2" charset="-79"/>
              </a:rPr>
              <a:t>Additionally, Brazil shared a COVID certificate recognized by the universal validator of WHO and tested by Chile MoH. With its test partners, Brazil has showcased interoperability with other countries such as Chile, El Salvador, Argentina, and Costa Rica.</a:t>
            </a:r>
          </a:p>
          <a:p>
            <a:pPr algn="r">
              <a:lnSpc>
                <a:spcPct val="150000"/>
              </a:lnSpc>
            </a:pPr>
            <a:endParaRPr lang="en-BR" b="1" dirty="0">
              <a:latin typeface="Raleway" pitchFamily="2" charset="0"/>
            </a:endParaRPr>
          </a:p>
        </p:txBody>
      </p:sp>
      <p:sp>
        <p:nvSpPr>
          <p:cNvPr id="6" name="CaixaDeTexto 5">
            <a:extLst>
              <a:ext uri="{FF2B5EF4-FFF2-40B4-BE49-F238E27FC236}">
                <a16:creationId xmlns:a16="http://schemas.microsoft.com/office/drawing/2014/main" id="{111DE972-362B-0E96-4052-5C08C71C6F04}"/>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7030A0"/>
                </a:solidFill>
                <a:latin typeface="Gotham Black" pitchFamily="50" charset="0"/>
              </a:rPr>
              <a:t>CONCLUSÃO DA CONECTATONA</a:t>
            </a:r>
            <a:endParaRPr lang="pt-BR" sz="1500" dirty="0">
              <a:solidFill>
                <a:srgbClr val="7030A0"/>
              </a:solidFill>
              <a:latin typeface="Gotham" panose="02000504050000020004" pitchFamily="2" charset="0"/>
            </a:endParaRPr>
          </a:p>
        </p:txBody>
      </p:sp>
    </p:spTree>
    <p:extLst>
      <p:ext uri="{BB962C8B-B14F-4D97-AF65-F5344CB8AC3E}">
        <p14:creationId xmlns:p14="http://schemas.microsoft.com/office/powerpoint/2010/main" val="1061287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0214-B17C-28F3-7A2C-52D5A948CC41}"/>
              </a:ext>
            </a:extLst>
          </p:cNvPr>
          <p:cNvSpPr>
            <a:spLocks noGrp="1"/>
          </p:cNvSpPr>
          <p:nvPr>
            <p:ph type="title"/>
          </p:nvPr>
        </p:nvSpPr>
        <p:spPr/>
        <p:txBody>
          <a:bodyPr>
            <a:normAutofit fontScale="90000"/>
          </a:bodyPr>
          <a:lstStyle/>
          <a:p>
            <a:endParaRPr lang="en-BR"/>
          </a:p>
        </p:txBody>
      </p:sp>
      <p:sp>
        <p:nvSpPr>
          <p:cNvPr id="3" name="Text Placeholder 2">
            <a:extLst>
              <a:ext uri="{FF2B5EF4-FFF2-40B4-BE49-F238E27FC236}">
                <a16:creationId xmlns:a16="http://schemas.microsoft.com/office/drawing/2014/main" id="{4119D297-5A73-594E-3409-7B26DDF0AB04}"/>
              </a:ext>
            </a:extLst>
          </p:cNvPr>
          <p:cNvSpPr>
            <a:spLocks noGrp="1"/>
          </p:cNvSpPr>
          <p:nvPr>
            <p:ph type="body" idx="1"/>
          </p:nvPr>
        </p:nvSpPr>
        <p:spPr/>
        <p:txBody>
          <a:bodyPr/>
          <a:lstStyle/>
          <a:p>
            <a:endParaRPr lang="en-BR" dirty="0"/>
          </a:p>
        </p:txBody>
      </p:sp>
      <p:pic>
        <p:nvPicPr>
          <p:cNvPr id="4" name="Picture 3">
            <a:extLst>
              <a:ext uri="{FF2B5EF4-FFF2-40B4-BE49-F238E27FC236}">
                <a16:creationId xmlns:a16="http://schemas.microsoft.com/office/drawing/2014/main" id="{5FDEBB7E-42DC-3127-80F7-A02A4C0C4F36}"/>
              </a:ext>
            </a:extLst>
          </p:cNvPr>
          <p:cNvPicPr>
            <a:picLocks noChangeAspect="1"/>
          </p:cNvPicPr>
          <p:nvPr/>
        </p:nvPicPr>
        <p:blipFill rotWithShape="1">
          <a:blip r:embed="rId2"/>
          <a:srcRect b="17372"/>
          <a:stretch/>
        </p:blipFill>
        <p:spPr>
          <a:xfrm>
            <a:off x="152400" y="152400"/>
            <a:ext cx="9144000" cy="5143500"/>
          </a:xfrm>
          <a:prstGeom prst="rect">
            <a:avLst/>
          </a:prstGeom>
        </p:spPr>
      </p:pic>
      <p:sp>
        <p:nvSpPr>
          <p:cNvPr id="5" name="Google Shape;748;p75">
            <a:extLst>
              <a:ext uri="{FF2B5EF4-FFF2-40B4-BE49-F238E27FC236}">
                <a16:creationId xmlns:a16="http://schemas.microsoft.com/office/drawing/2014/main" id="{4E04BEB6-2DF6-874F-7DF2-7825B9412FE3}"/>
              </a:ext>
            </a:extLst>
          </p:cNvPr>
          <p:cNvSpPr/>
          <p:nvPr/>
        </p:nvSpPr>
        <p:spPr>
          <a:xfrm>
            <a:off x="5455110" y="144335"/>
            <a:ext cx="357337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gn="r">
              <a:lnSpc>
                <a:spcPct val="130000"/>
              </a:lnSpc>
            </a:pPr>
            <a:r>
              <a:rPr lang="pt-BR" sz="1050" b="1" dirty="0">
                <a:latin typeface="Raleway"/>
                <a:ea typeface="Raleway"/>
                <a:cs typeface="Raleway"/>
                <a:sym typeface="Raleway"/>
              </a:rPr>
              <a:t>Brasil inscrito em duas categorias</a:t>
            </a:r>
            <a:endParaRPr sz="1050" b="1" dirty="0">
              <a:latin typeface="Raleway"/>
              <a:ea typeface="Raleway"/>
              <a:cs typeface="Raleway"/>
              <a:sym typeface="Raleway"/>
            </a:endParaRPr>
          </a:p>
          <a:p>
            <a:pPr algn="r">
              <a:lnSpc>
                <a:spcPct val="130000"/>
              </a:lnSpc>
              <a:buClr>
                <a:schemeClr val="dk1"/>
              </a:buClr>
              <a:buSzPts val="1100"/>
            </a:pPr>
            <a:r>
              <a:rPr lang="pt-BR" sz="900" dirty="0">
                <a:solidFill>
                  <a:schemeClr val="dk1"/>
                </a:solidFill>
                <a:latin typeface="Raleway"/>
                <a:ea typeface="Raleway"/>
                <a:cs typeface="Raleway"/>
                <a:sym typeface="Raleway"/>
              </a:rPr>
              <a:t>  IPS e Certificado de Vacinação </a:t>
            </a:r>
            <a:endParaRPr sz="1050" b="1" dirty="0">
              <a:ea typeface="Raleway"/>
              <a:cs typeface="Raleway"/>
              <a:sym typeface="Raleway"/>
            </a:endParaRPr>
          </a:p>
          <a:p>
            <a:pPr marL="54000" algn="r">
              <a:lnSpc>
                <a:spcPct val="130000"/>
              </a:lnSpc>
            </a:pPr>
            <a:endParaRPr sz="900" i="1" dirty="0">
              <a:latin typeface="Raleway"/>
              <a:ea typeface="Raleway"/>
              <a:cs typeface="Raleway"/>
              <a:sym typeface="Raleway"/>
            </a:endParaRPr>
          </a:p>
        </p:txBody>
      </p:sp>
      <p:sp>
        <p:nvSpPr>
          <p:cNvPr id="6" name="Google Shape;750;p75">
            <a:extLst>
              <a:ext uri="{FF2B5EF4-FFF2-40B4-BE49-F238E27FC236}">
                <a16:creationId xmlns:a16="http://schemas.microsoft.com/office/drawing/2014/main" id="{32612027-E0BB-B679-95E0-41D4ECFAD383}"/>
              </a:ext>
            </a:extLst>
          </p:cNvPr>
          <p:cNvSpPr/>
          <p:nvPr/>
        </p:nvSpPr>
        <p:spPr>
          <a:xfrm>
            <a:off x="5275385" y="836994"/>
            <a:ext cx="3573378" cy="569700"/>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gn="r">
              <a:lnSpc>
                <a:spcPct val="130000"/>
              </a:lnSpc>
            </a:pPr>
            <a:r>
              <a:rPr lang="pt-BR" sz="1050" b="1" dirty="0">
                <a:latin typeface="Raleway"/>
                <a:ea typeface="Raleway"/>
                <a:cs typeface="Raleway"/>
                <a:sym typeface="Raleway"/>
              </a:rPr>
              <a:t>premiação e reconhecimento nas duas</a:t>
            </a:r>
            <a:endParaRPr sz="1050" b="1" dirty="0">
              <a:latin typeface="Raleway"/>
              <a:ea typeface="Raleway"/>
              <a:cs typeface="Raleway"/>
              <a:sym typeface="Raleway"/>
            </a:endParaRPr>
          </a:p>
        </p:txBody>
      </p:sp>
    </p:spTree>
    <p:extLst>
      <p:ext uri="{BB962C8B-B14F-4D97-AF65-F5344CB8AC3E}">
        <p14:creationId xmlns:p14="http://schemas.microsoft.com/office/powerpoint/2010/main" val="933429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09562"/>
            <a:ext cx="2111204" cy="3263504"/>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5657850" cy="619125"/>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18" y="619125"/>
            <a:ext cx="2295198" cy="295394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332" y="619125"/>
            <a:ext cx="3181350" cy="1571625"/>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618" y="3187984"/>
            <a:ext cx="4167596" cy="1871255"/>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5790328" y="2076008"/>
            <a:ext cx="3181350" cy="4191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9016" y="2076009"/>
            <a:ext cx="2285257" cy="3038203"/>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5944273" y="2566988"/>
            <a:ext cx="3181350" cy="485775"/>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88DFB-3214-D4DD-A747-261A01509CFB}"/>
              </a:ext>
            </a:extLst>
          </p:cNvPr>
          <p:cNvSpPr>
            <a:spLocks noGrp="1"/>
          </p:cNvSpPr>
          <p:nvPr>
            <p:ph type="title"/>
          </p:nvPr>
        </p:nvSpPr>
        <p:spPr/>
        <p:txBody>
          <a:bodyPr>
            <a:normAutofit fontScale="90000"/>
          </a:bodyPr>
          <a:lstStyle/>
          <a:p>
            <a:r>
              <a:rPr lang="en-BR" dirty="0">
                <a:solidFill>
                  <a:srgbClr val="002060"/>
                </a:solidFill>
              </a:rPr>
              <a:t>Exemplos IPS</a:t>
            </a:r>
          </a:p>
        </p:txBody>
      </p:sp>
      <p:sp>
        <p:nvSpPr>
          <p:cNvPr id="5" name="TextBox 4">
            <a:extLst>
              <a:ext uri="{FF2B5EF4-FFF2-40B4-BE49-F238E27FC236}">
                <a16:creationId xmlns:a16="http://schemas.microsoft.com/office/drawing/2014/main" id="{019CB32D-F45D-9EF5-6D43-E8474893C7F0}"/>
              </a:ext>
            </a:extLst>
          </p:cNvPr>
          <p:cNvSpPr txBox="1"/>
          <p:nvPr/>
        </p:nvSpPr>
        <p:spPr>
          <a:xfrm>
            <a:off x="423746" y="1305792"/>
            <a:ext cx="8408554" cy="2554545"/>
          </a:xfrm>
          <a:prstGeom prst="rect">
            <a:avLst/>
          </a:prstGeom>
          <a:noFill/>
        </p:spPr>
        <p:txBody>
          <a:bodyPr wrap="square">
            <a:spAutoFit/>
          </a:bodyPr>
          <a:lstStyle/>
          <a:p>
            <a:r>
              <a:rPr lang="en-BR" sz="2000" dirty="0">
                <a:solidFill>
                  <a:srgbClr val="002060"/>
                </a:solidFill>
              </a:rPr>
              <a:t>Brasil</a:t>
            </a:r>
          </a:p>
          <a:p>
            <a:endParaRPr lang="en-BR" sz="2000" dirty="0">
              <a:solidFill>
                <a:srgbClr val="002060"/>
              </a:solidFill>
            </a:endParaRPr>
          </a:p>
          <a:p>
            <a:r>
              <a:rPr lang="en-BR" sz="2000" dirty="0">
                <a:solidFill>
                  <a:srgbClr val="002060"/>
                </a:solidFill>
                <a:hlinkClick r:id="rId2">
                  <a:extLst>
                    <a:ext uri="{A12FA001-AC4F-418D-AE19-62706E023703}">
                      <ahyp:hlinkClr xmlns:ahyp="http://schemas.microsoft.com/office/drawing/2018/hyperlinkcolor" val="tx"/>
                    </a:ext>
                  </a:extLst>
                </a:hlinkClick>
              </a:rPr>
              <a:t>https://ips.gointerop.com/launch.html?identifier=BR/UV123456</a:t>
            </a:r>
            <a:endParaRPr lang="en-BR" sz="2000" dirty="0">
              <a:solidFill>
                <a:srgbClr val="002060"/>
              </a:solidFill>
            </a:endParaRPr>
          </a:p>
          <a:p>
            <a:r>
              <a:rPr lang="en-BR" sz="2000" dirty="0">
                <a:solidFill>
                  <a:srgbClr val="002060"/>
                </a:solidFill>
                <a:hlinkClick r:id="rId3">
                  <a:extLst>
                    <a:ext uri="{A12FA001-AC4F-418D-AE19-62706E023703}">
                      <ahyp:hlinkClr xmlns:ahyp="http://schemas.microsoft.com/office/drawing/2018/hyperlinkcolor" val="tx"/>
                    </a:ext>
                  </a:extLst>
                </a:hlinkClick>
              </a:rPr>
              <a:t>https://ips.gointerop.com/launch.html?identifier=BR/WX789012</a:t>
            </a:r>
            <a:endParaRPr lang="en-BR" sz="2000" dirty="0">
              <a:solidFill>
                <a:srgbClr val="002060"/>
              </a:solidFill>
            </a:endParaRPr>
          </a:p>
          <a:p>
            <a:endParaRPr lang="en-BR" sz="2000" dirty="0">
              <a:solidFill>
                <a:srgbClr val="002060"/>
              </a:solidFill>
            </a:endParaRPr>
          </a:p>
          <a:p>
            <a:r>
              <a:rPr lang="en-BR" sz="2000" dirty="0">
                <a:solidFill>
                  <a:srgbClr val="002060"/>
                </a:solidFill>
              </a:rPr>
              <a:t>Chile</a:t>
            </a:r>
          </a:p>
          <a:p>
            <a:endParaRPr lang="en-BR" sz="2000" dirty="0">
              <a:solidFill>
                <a:srgbClr val="002060"/>
              </a:solidFill>
            </a:endParaRPr>
          </a:p>
          <a:p>
            <a:r>
              <a:rPr lang="en-BR" sz="2000" dirty="0">
                <a:solidFill>
                  <a:srgbClr val="002060"/>
                </a:solidFill>
                <a:hlinkClick r:id="rId4">
                  <a:extLst>
                    <a:ext uri="{A12FA001-AC4F-418D-AE19-62706E023703}">
                      <ahyp:hlinkClr xmlns:ahyp="http://schemas.microsoft.com/office/drawing/2018/hyperlinkcolor" val="tx"/>
                    </a:ext>
                  </a:extLst>
                </a:hlinkClick>
              </a:rPr>
              <a:t>https://ips.gointerop.com/fhir/Patient/$summary?identifier=CLYZ345678</a:t>
            </a:r>
            <a:endParaRPr lang="en-BR" sz="2000" dirty="0">
              <a:solidFill>
                <a:srgbClr val="002060"/>
              </a:solidFill>
            </a:endParaRPr>
          </a:p>
        </p:txBody>
      </p:sp>
    </p:spTree>
    <p:extLst>
      <p:ext uri="{BB962C8B-B14F-4D97-AF65-F5344CB8AC3E}">
        <p14:creationId xmlns:p14="http://schemas.microsoft.com/office/powerpoint/2010/main" val="1398629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239C9910-454D-916B-C47A-BB740FCCBC69}"/>
              </a:ext>
            </a:extLst>
          </p:cNvPr>
          <p:cNvPicPr>
            <a:picLocks noChangeAspect="1"/>
          </p:cNvPicPr>
          <p:nvPr/>
        </p:nvPicPr>
        <p:blipFill rotWithShape="1">
          <a:blip r:embed="rId2"/>
          <a:srcRect t="1500" r="2638"/>
          <a:stretch/>
        </p:blipFill>
        <p:spPr>
          <a:xfrm rot="21230672">
            <a:off x="-122133" y="946479"/>
            <a:ext cx="5661015" cy="3798011"/>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2705835" y="4533477"/>
            <a:ext cx="4575266" cy="253916"/>
          </a:xfrm>
          <a:prstGeom prst="rect">
            <a:avLst/>
          </a:prstGeom>
          <a:noFill/>
        </p:spPr>
        <p:txBody>
          <a:bodyPr wrap="square">
            <a:spAutoFit/>
          </a:bodyPr>
          <a:lstStyle/>
          <a:p>
            <a:r>
              <a:rPr lang="en-BR" sz="1050" dirty="0">
                <a:hlinkClick r:id="rId3"/>
              </a:rPr>
              <a:t>https://ips-brasil.web.app</a:t>
            </a:r>
            <a:endParaRPr lang="en-BR" sz="1050" dirty="0"/>
          </a:p>
        </p:txBody>
      </p:sp>
      <p:grpSp>
        <p:nvGrpSpPr>
          <p:cNvPr id="5" name="Google Shape;73;p15">
            <a:extLst>
              <a:ext uri="{FF2B5EF4-FFF2-40B4-BE49-F238E27FC236}">
                <a16:creationId xmlns:a16="http://schemas.microsoft.com/office/drawing/2014/main" id="{E5CF56E0-8844-D0E9-F3B4-671C2B80539D}"/>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E812CEA8-0435-2C94-D978-6F0F7B5CC9A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0EEE41DD-0025-4575-CEF4-EA557C8B8AE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1A42FEB3-BD52-64DE-5C5F-DA396C5FAEE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C6DE0D90-6B3D-567E-C5BD-44EAC78D591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88E6AE17-2F5B-1E7F-3E96-4221E6767DBA}"/>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C57B21DD-0D50-0432-5B7B-52E7D676E035}"/>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C11DD804-1D81-FE18-8D36-00EB4BA3BA1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
        <p:nvSpPr>
          <p:cNvPr id="15" name="Google Shape;192;p22">
            <a:extLst>
              <a:ext uri="{FF2B5EF4-FFF2-40B4-BE49-F238E27FC236}">
                <a16:creationId xmlns:a16="http://schemas.microsoft.com/office/drawing/2014/main" id="{AAF45234-80C3-AE44-857B-8DC5E13AB511}"/>
              </a:ext>
            </a:extLst>
          </p:cNvPr>
          <p:cNvSpPr/>
          <p:nvPr/>
        </p:nvSpPr>
        <p:spPr>
          <a:xfrm>
            <a:off x="5167262" y="895089"/>
            <a:ext cx="3976738" cy="3541871"/>
          </a:xfrm>
          <a:prstGeom prst="rect">
            <a:avLst/>
          </a:prstGeom>
          <a:solidFill>
            <a:srgbClr val="D9D2E9"/>
          </a:solidFill>
          <a:ln>
            <a:noFill/>
          </a:ln>
        </p:spPr>
        <p:txBody>
          <a:bodyPr spcFirstLastPara="1" wrap="square" lIns="45700" tIns="45700" rIns="45700" bIns="45700" anchor="ctr" anchorCtr="0">
            <a:noAutofit/>
          </a:bodyPr>
          <a:lstStyle/>
          <a:p>
            <a:pPr marL="180975" lvl="1">
              <a:lnSpc>
                <a:spcPct val="150000"/>
              </a:lnSpc>
              <a:tabLst>
                <a:tab pos="3565922" algn="l"/>
              </a:tabLst>
            </a:pPr>
            <a:r>
              <a:rPr lang="pt-BR" sz="1100" b="1" dirty="0"/>
              <a:t>m</a:t>
            </a:r>
            <a:r>
              <a:rPr lang="en-BR" sz="1100" b="1" dirty="0"/>
              <a:t>inimalista</a:t>
            </a:r>
            <a:r>
              <a:rPr lang="pt-BR" sz="1100" b="1" dirty="0"/>
              <a:t> </a:t>
            </a:r>
            <a:r>
              <a:rPr lang="pt-BR" sz="1100" dirty="0"/>
              <a:t>|</a:t>
            </a:r>
            <a:r>
              <a:rPr lang="pt-BR" sz="1100" b="1" dirty="0"/>
              <a:t> a</a:t>
            </a:r>
            <a:r>
              <a:rPr lang="en-BR" sz="1100" b="1" dirty="0"/>
              <a:t>gnóstico </a:t>
            </a:r>
            <a:r>
              <a:rPr lang="pt-BR" sz="1100" dirty="0"/>
              <a:t>|</a:t>
            </a:r>
            <a:r>
              <a:rPr lang="pt-BR" sz="1100" b="1" dirty="0"/>
              <a:t> e</a:t>
            </a:r>
            <a:r>
              <a:rPr lang="en-BR" sz="1100" b="1" dirty="0"/>
              <a:t>xtensível</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US" sz="1100" b="1" dirty="0"/>
              <a:t>define </a:t>
            </a:r>
            <a:r>
              <a:rPr lang="en-US" sz="1100" b="1" dirty="0" err="1"/>
              <a:t>identificadores</a:t>
            </a:r>
            <a:r>
              <a:rPr lang="en-US" sz="1100" b="1" dirty="0"/>
              <a:t> de </a:t>
            </a:r>
            <a:r>
              <a:rPr lang="en-US" sz="1100" b="1" dirty="0" err="1"/>
              <a:t>indivíduos</a:t>
            </a:r>
            <a:r>
              <a:rPr lang="en-US" sz="1100" b="1" dirty="0"/>
              <a:t> e </a:t>
            </a:r>
            <a:r>
              <a:rPr lang="en-US" sz="1100" b="1" dirty="0" err="1"/>
              <a:t>organizações</a:t>
            </a:r>
            <a:r>
              <a:rPr lang="en-US" sz="1100" b="1" dirty="0"/>
              <a:t> </a:t>
            </a:r>
            <a:r>
              <a:rPr lang="en-US" sz="1100" dirty="0"/>
              <a:t>|</a:t>
            </a:r>
            <a:r>
              <a:rPr lang="en-US" sz="1100" b="1" dirty="0"/>
              <a:t> </a:t>
            </a:r>
            <a:r>
              <a:rPr lang="en-US" sz="1100" b="1" dirty="0" err="1"/>
              <a:t>dicionários</a:t>
            </a:r>
            <a:r>
              <a:rPr lang="en-US" sz="1100" b="1" dirty="0"/>
              <a:t> e </a:t>
            </a:r>
            <a:r>
              <a:rPr lang="en-US" sz="1100" b="1" dirty="0" err="1"/>
              <a:t>vocabulários</a:t>
            </a:r>
            <a:r>
              <a:rPr lang="en-US" sz="1100" b="1" dirty="0"/>
              <a:t> </a:t>
            </a:r>
            <a:r>
              <a:rPr lang="en-US" sz="1100" b="1" dirty="0" err="1"/>
              <a:t>nacionais</a:t>
            </a:r>
            <a:r>
              <a:rPr lang="en-US" sz="1100" b="1" dirty="0"/>
              <a:t> </a:t>
            </a:r>
            <a:r>
              <a:rPr lang="en-US" sz="1100" dirty="0"/>
              <a:t>|</a:t>
            </a:r>
            <a:r>
              <a:rPr lang="en-US" sz="1100" b="1" dirty="0"/>
              <a:t> m</a:t>
            </a:r>
            <a:r>
              <a:rPr lang="en-BR" sz="1100" b="1" dirty="0"/>
              <a:t>apeamentos</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BR" sz="1100" b="1" dirty="0"/>
              <a:t>poderá ser utilizado como o GI Nacional aberto e extensível, aderente ao FHIR R4</a:t>
            </a:r>
            <a:endParaRPr lang="pt-BR" sz="1100" b="1" dirty="0"/>
          </a:p>
          <a:p>
            <a:pPr marL="180975" lvl="1">
              <a:lnSpc>
                <a:spcPct val="150000"/>
              </a:lnSpc>
              <a:tabLst>
                <a:tab pos="3429000" algn="l"/>
              </a:tabLst>
            </a:pPr>
            <a:r>
              <a:rPr lang="pt-BR" sz="800" i="1" dirty="0"/>
              <a:t>(exemplo: </a:t>
            </a:r>
            <a:r>
              <a:rPr lang="en-US" sz="800" i="1" dirty="0" err="1"/>
              <a:t>Canadá</a:t>
            </a:r>
            <a:r>
              <a:rPr lang="en-US" sz="800" i="1" dirty="0"/>
              <a:t>) </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pt-BR" sz="1100" b="1" dirty="0"/>
              <a:t>e</a:t>
            </a:r>
            <a:r>
              <a:rPr lang="en-BR" sz="1100" b="1" dirty="0"/>
              <a:t>struturante para interoperabilidade em âmbito nacional</a:t>
            </a:r>
            <a:endParaRPr lang="pt-BR" sz="1100" b="1" dirty="0"/>
          </a:p>
          <a:p>
            <a:pPr marL="180975" lvl="1">
              <a:lnSpc>
                <a:spcPct val="150000"/>
              </a:lnSpc>
              <a:tabLst>
                <a:tab pos="3429000" algn="l"/>
              </a:tabLst>
            </a:pPr>
            <a:r>
              <a:rPr lang="pt-BR" sz="800" i="1" dirty="0"/>
              <a:t>(exemplo: </a:t>
            </a:r>
            <a:r>
              <a:rPr lang="en-US" sz="800" i="1" dirty="0" err="1"/>
              <a:t>Projeto</a:t>
            </a:r>
            <a:r>
              <a:rPr lang="en-US" sz="800" i="1" dirty="0"/>
              <a:t> de </a:t>
            </a:r>
            <a:r>
              <a:rPr lang="en-US" sz="800" i="1" dirty="0" err="1"/>
              <a:t>Padronização</a:t>
            </a:r>
            <a:r>
              <a:rPr lang="en-US" sz="800" i="1" dirty="0"/>
              <a:t> e </a:t>
            </a:r>
            <a:r>
              <a:rPr lang="en-US" sz="800" i="1" dirty="0" err="1"/>
              <a:t>Qualificação</a:t>
            </a:r>
            <a:r>
              <a:rPr lang="en-US" sz="800" i="1" dirty="0"/>
              <a:t> dos Dados </a:t>
            </a:r>
            <a:r>
              <a:rPr lang="en-US" sz="800" i="1" dirty="0" err="1"/>
              <a:t>Assistenciais</a:t>
            </a:r>
            <a:r>
              <a:rPr lang="en-US" sz="800" i="1" dirty="0"/>
              <a:t> da </a:t>
            </a:r>
            <a:r>
              <a:rPr lang="en-US" sz="800" i="1" dirty="0" err="1"/>
              <a:t>Saúde</a:t>
            </a:r>
            <a:r>
              <a:rPr lang="en-US" sz="800" i="1" dirty="0"/>
              <a:t> </a:t>
            </a:r>
            <a:r>
              <a:rPr lang="en-US" sz="800" i="1" dirty="0" err="1"/>
              <a:t>Suplementar</a:t>
            </a:r>
            <a:r>
              <a:rPr lang="en-US" sz="800" i="1" dirty="0"/>
              <a:t> (PQDAS) </a:t>
            </a:r>
            <a:endParaRPr lang="en-BR" sz="1000" i="1" dirty="0"/>
          </a:p>
        </p:txBody>
      </p:sp>
      <p:sp>
        <p:nvSpPr>
          <p:cNvPr id="16" name="CaixaDeTexto 15">
            <a:extLst>
              <a:ext uri="{FF2B5EF4-FFF2-40B4-BE49-F238E27FC236}">
                <a16:creationId xmlns:a16="http://schemas.microsoft.com/office/drawing/2014/main" id="{AA4598B7-FC56-C885-2034-E06244D8F47F}"/>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O GUIA DE IMPLEMENTAÇÃO E SUA IMPORTÂNCIA</a:t>
            </a:r>
            <a:endParaRPr lang="pt-BR" sz="1500" dirty="0">
              <a:solidFill>
                <a:srgbClr val="8E60C0"/>
              </a:solidFill>
              <a:latin typeface="Gotham" panose="02000504050000020004" pitchFamily="2" charset="0"/>
            </a:endParaRPr>
          </a:p>
        </p:txBody>
      </p:sp>
      <p:sp>
        <p:nvSpPr>
          <p:cNvPr id="3" name="TextBox 2">
            <a:extLst>
              <a:ext uri="{FF2B5EF4-FFF2-40B4-BE49-F238E27FC236}">
                <a16:creationId xmlns:a16="http://schemas.microsoft.com/office/drawing/2014/main" id="{D878A948-7A50-AF40-BF14-D32DB6BFC6CF}"/>
              </a:ext>
            </a:extLst>
          </p:cNvPr>
          <p:cNvSpPr txBox="1"/>
          <p:nvPr/>
        </p:nvSpPr>
        <p:spPr>
          <a:xfrm>
            <a:off x="213160" y="4547207"/>
            <a:ext cx="4729316" cy="307777"/>
          </a:xfrm>
          <a:prstGeom prst="rect">
            <a:avLst/>
          </a:prstGeom>
          <a:noFill/>
        </p:spPr>
        <p:txBody>
          <a:bodyPr wrap="square">
            <a:spAutoFit/>
          </a:bodyPr>
          <a:lstStyle/>
          <a:p>
            <a:r>
              <a:rPr lang="en-BR" dirty="0">
                <a:hlinkClick r:id="rId6"/>
              </a:rPr>
              <a:t>https://ips-brasil.web.app/artifacts.html</a:t>
            </a:r>
            <a:endParaRPr lang="en-BR" dirty="0"/>
          </a:p>
        </p:txBody>
      </p:sp>
      <p:sp>
        <p:nvSpPr>
          <p:cNvPr id="4" name="TextBox 3">
            <a:extLst>
              <a:ext uri="{FF2B5EF4-FFF2-40B4-BE49-F238E27FC236}">
                <a16:creationId xmlns:a16="http://schemas.microsoft.com/office/drawing/2014/main" id="{11E02FF4-B571-683E-07D4-F6E8215C6642}"/>
              </a:ext>
            </a:extLst>
          </p:cNvPr>
          <p:cNvSpPr txBox="1"/>
          <p:nvPr/>
        </p:nvSpPr>
        <p:spPr>
          <a:xfrm>
            <a:off x="212682" y="474628"/>
            <a:ext cx="4729794" cy="307777"/>
          </a:xfrm>
          <a:prstGeom prst="rect">
            <a:avLst/>
          </a:prstGeom>
          <a:noFill/>
        </p:spPr>
        <p:txBody>
          <a:bodyPr wrap="square">
            <a:spAutoFit/>
          </a:bodyPr>
          <a:lstStyle/>
          <a:p>
            <a:r>
              <a:rPr lang="en-BR" dirty="0">
                <a:hlinkClick r:id="rId7"/>
              </a:rPr>
              <a:t>https://ips-brasil.web.app/index.html</a:t>
            </a:r>
            <a:endParaRPr lang="en-BR" dirty="0"/>
          </a:p>
        </p:txBody>
      </p:sp>
    </p:spTree>
    <p:extLst>
      <p:ext uri="{BB962C8B-B14F-4D97-AF65-F5344CB8AC3E}">
        <p14:creationId xmlns:p14="http://schemas.microsoft.com/office/powerpoint/2010/main" val="1140444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890085" y="129275"/>
            <a:ext cx="7886700" cy="994172"/>
          </a:xfrm>
        </p:spPr>
        <p:txBody>
          <a:bodyPr/>
          <a:lstStyle/>
          <a:p>
            <a:r>
              <a:rPr lang="en-BR" dirty="0">
                <a:solidFill>
                  <a:srgbClr val="7030A0"/>
                </a:solidFill>
                <a:latin typeface="Varela Round" pitchFamily="2" charset="-79"/>
                <a:cs typeface="Varela Round" pitchFamily="2" charset="-79"/>
              </a:rPr>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488373" y="940087"/>
            <a:ext cx="7886700" cy="3577052"/>
          </a:xfrm>
        </p:spPr>
        <p:txBody>
          <a:bodyPr>
            <a:normAutofit fontScale="92500" lnSpcReduction="10000"/>
          </a:bodyPr>
          <a:lstStyle/>
          <a:p>
            <a:pPr indent="-4572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Atualizar a Base de Dados da Ontologia Brasileira de Medicamentos</a:t>
            </a:r>
            <a:r>
              <a:rPr lang="pt-BR" sz="1400" dirty="0">
                <a:solidFill>
                  <a:srgbClr val="7030A0"/>
                </a:solidFill>
                <a:latin typeface="Varela Round" pitchFamily="2" charset="-79"/>
                <a:ea typeface="Arial" panose="020B0604020202020204" pitchFamily="34" charset="0"/>
                <a:cs typeface="Varela Round" pitchFamily="2" charset="-79"/>
              </a:rPr>
              <a:t>, com a inclusão de todos os produtos medicinais disponíveis na base da Câmara de Regulação do Mercado de Medicamentos (CMED) de maio de 2023 referentes ao elenco Hórus de maio de 2023 (componentes VTM, VMP, VMPP, AMP e </a:t>
            </a:r>
            <a:r>
              <a:rPr lang="pt-BR" sz="1400" dirty="0" err="1">
                <a:solidFill>
                  <a:srgbClr val="7030A0"/>
                </a:solidFill>
                <a:latin typeface="Varela Round" pitchFamily="2" charset="-79"/>
                <a:ea typeface="Arial" panose="020B0604020202020204" pitchFamily="34" charset="0"/>
                <a:cs typeface="Varela Round" pitchFamily="2" charset="-79"/>
              </a:rPr>
              <a:t>AMPPs</a:t>
            </a:r>
            <a:r>
              <a:rPr lang="pt-BR" sz="1400" dirty="0">
                <a:solidFill>
                  <a:srgbClr val="7030A0"/>
                </a:solidFill>
                <a:latin typeface="Varela Round" pitchFamily="2" charset="-79"/>
                <a:ea typeface="Arial" panose="020B0604020202020204" pitchFamily="34" charset="0"/>
                <a:cs typeface="Varela Round" pitchFamily="2" charset="-79"/>
              </a:rPr>
              <a:t>);</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Definir os perfis IPS HL7/FHIR para os componentes de Imunização, Exames, Alergias/Reações Adversas e Medicamentos</a:t>
            </a:r>
            <a:r>
              <a:rPr lang="pt-BR" sz="1400" dirty="0">
                <a:solidFill>
                  <a:srgbClr val="7030A0"/>
                </a:solidFill>
                <a:latin typeface="Varela Round" pitchFamily="2" charset="-79"/>
                <a:ea typeface="Arial" panose="020B0604020202020204" pitchFamily="34" charset="0"/>
                <a:cs typeface="Varela Round" pitchFamily="2" charset="-79"/>
              </a:rPr>
              <a:t> para a composição do Guia de Implementação (GI) IPS Brasil. Na falta de modelo lógico na RNDS para o componente, este será proposto pelo projeto;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Realizar provas de conceito (POC)</a:t>
            </a:r>
            <a:r>
              <a:rPr lang="pt-BR" sz="1400" dirty="0">
                <a:solidFill>
                  <a:srgbClr val="7030A0"/>
                </a:solidFill>
                <a:latin typeface="Varela Round" pitchFamily="2" charset="-79"/>
                <a:ea typeface="Arial" panose="020B0604020202020204" pitchFamily="34" charset="0"/>
                <a:cs typeface="Varela Round" pitchFamily="2" charset="-79"/>
              </a:rPr>
              <a:t>: Realização de testes de conformidade para os casos de teste especificados – Exames COVID-19 e </a:t>
            </a:r>
            <a:r>
              <a:rPr lang="pt-BR" sz="1400" dirty="0" err="1">
                <a:solidFill>
                  <a:srgbClr val="7030A0"/>
                </a:solidFill>
                <a:latin typeface="Varela Round" pitchFamily="2" charset="-79"/>
                <a:ea typeface="Arial" panose="020B0604020202020204" pitchFamily="34" charset="0"/>
                <a:cs typeface="Varela Round" pitchFamily="2" charset="-79"/>
              </a:rPr>
              <a:t>Monkeypox</a:t>
            </a:r>
            <a:r>
              <a:rPr lang="pt-BR" sz="1400" dirty="0">
                <a:solidFill>
                  <a:srgbClr val="7030A0"/>
                </a:solidFill>
                <a:latin typeface="Varela Round" pitchFamily="2" charset="-79"/>
                <a:ea typeface="Arial" panose="020B0604020202020204" pitchFamily="34" charset="0"/>
                <a:cs typeface="Varela Round" pitchFamily="2" charset="-79"/>
              </a:rPr>
              <a:t> e Registro de Imunização;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Publicação do guia de implementação como draft em domínio do Ministério da Saúde</a:t>
            </a:r>
            <a:r>
              <a:rPr lang="pt-BR" sz="1400" dirty="0">
                <a:solidFill>
                  <a:srgbClr val="7030A0"/>
                </a:solidFill>
                <a:latin typeface="Varela Round" pitchFamily="2" charset="-79"/>
                <a:ea typeface="Arial" panose="020B0604020202020204" pitchFamily="34" charset="0"/>
                <a:cs typeface="Varela Round" pitchFamily="2" charset="-79"/>
              </a:rPr>
              <a:t>. Internalização dos modelos propostos em “</a:t>
            </a:r>
            <a:r>
              <a:rPr lang="pt-BR" sz="1400" i="1" dirty="0" err="1">
                <a:solidFill>
                  <a:srgbClr val="7030A0"/>
                </a:solidFill>
                <a:latin typeface="Varela Round" pitchFamily="2" charset="-79"/>
                <a:ea typeface="Arial" panose="020B0604020202020204" pitchFamily="34" charset="0"/>
                <a:cs typeface="Varela Round" pitchFamily="2" charset="-79"/>
              </a:rPr>
              <a:t>conectathon</a:t>
            </a:r>
            <a:r>
              <a:rPr lang="pt-BR" sz="1400" dirty="0">
                <a:solidFill>
                  <a:srgbClr val="7030A0"/>
                </a:solidFill>
                <a:latin typeface="Varela Round" pitchFamily="2" charset="-79"/>
                <a:ea typeface="Arial" panose="020B0604020202020204" pitchFamily="34" charset="0"/>
                <a:cs typeface="Varela Round" pitchFamily="2" charset="-79"/>
              </a:rPr>
              <a:t>” interna no Ministério da Saúde como prova de conceito desses modelos;</a:t>
            </a:r>
            <a:endParaRPr lang="en-BR" sz="1400" dirty="0">
              <a:solidFill>
                <a:srgbClr val="7030A0"/>
              </a:solidFill>
              <a:latin typeface="Varela Round" pitchFamily="2" charset="-79"/>
              <a:ea typeface="Arial" panose="020B0604020202020204" pitchFamily="34" charset="0"/>
              <a:cs typeface="Varela Round" pitchFamily="2" charset="-79"/>
            </a:endParaRPr>
          </a:p>
          <a:p>
            <a:endParaRPr lang="en-BR" dirty="0"/>
          </a:p>
        </p:txBody>
      </p:sp>
      <p:grpSp>
        <p:nvGrpSpPr>
          <p:cNvPr id="4" name="Google Shape;73;p15">
            <a:extLst>
              <a:ext uri="{FF2B5EF4-FFF2-40B4-BE49-F238E27FC236}">
                <a16:creationId xmlns:a16="http://schemas.microsoft.com/office/drawing/2014/main" id="{D77A3B12-4636-537F-C9E9-CFA2E37446F6}"/>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3A59F8-87AE-E411-5CED-B1F1588E131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1B6A2E1-9543-7262-34F2-46750E15C696}"/>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8E558AD4-105F-381A-30EA-D18A9BC8A3A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9AC2378-74BC-D29E-97FC-431ED390B52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A2D8E644-EB16-0C8E-680F-493A1DE692D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F71C0A-C67D-C8AB-ED3B-44E3383C8763}"/>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C088D0D-4B89-AA99-3180-552F16AD052C}"/>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359389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CB17-EFAB-7B50-6362-B1F323227ED6}"/>
              </a:ext>
            </a:extLst>
          </p:cNvPr>
          <p:cNvSpPr>
            <a:spLocks noGrp="1"/>
          </p:cNvSpPr>
          <p:nvPr>
            <p:ph type="title"/>
          </p:nvPr>
        </p:nvSpPr>
        <p:spPr/>
        <p:txBody>
          <a:bodyPr>
            <a:normAutofit fontScale="90000"/>
          </a:bodyPr>
          <a:lstStyle/>
          <a:p>
            <a:endParaRPr lang="en-BR" dirty="0"/>
          </a:p>
        </p:txBody>
      </p:sp>
      <p:sp>
        <p:nvSpPr>
          <p:cNvPr id="6" name="Content Placeholder 5">
            <a:extLst>
              <a:ext uri="{FF2B5EF4-FFF2-40B4-BE49-F238E27FC236}">
                <a16:creationId xmlns:a16="http://schemas.microsoft.com/office/drawing/2014/main" id="{B0FDFC02-4574-6980-2637-A36DF6021DCD}"/>
              </a:ext>
            </a:extLst>
          </p:cNvPr>
          <p:cNvSpPr>
            <a:spLocks noGrp="1"/>
          </p:cNvSpPr>
          <p:nvPr>
            <p:ph idx="1"/>
          </p:nvPr>
        </p:nvSpPr>
        <p:spPr/>
        <p:txBody>
          <a:bodyPr/>
          <a:lstStyle/>
          <a:p>
            <a:endParaRPr lang="en-BR"/>
          </a:p>
        </p:txBody>
      </p:sp>
      <p:sp>
        <p:nvSpPr>
          <p:cNvPr id="7" name="CaixaDeTexto 15">
            <a:extLst>
              <a:ext uri="{FF2B5EF4-FFF2-40B4-BE49-F238E27FC236}">
                <a16:creationId xmlns:a16="http://schemas.microsoft.com/office/drawing/2014/main" id="{916CE165-551B-87A1-1ACF-B4835BC5AE37}"/>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CONTRIBUIÇÕES PARA A GOVERNANÇA DE DADOS - RNDS</a:t>
            </a:r>
            <a:endParaRPr lang="pt-BR" sz="1500" dirty="0">
              <a:solidFill>
                <a:srgbClr val="8E60C0"/>
              </a:solidFill>
              <a:latin typeface="Gotham" panose="02000504050000020004" pitchFamily="2" charset="0"/>
            </a:endParaRPr>
          </a:p>
        </p:txBody>
      </p:sp>
      <p:sp>
        <p:nvSpPr>
          <p:cNvPr id="8" name="Google Shape;748;p75">
            <a:extLst>
              <a:ext uri="{FF2B5EF4-FFF2-40B4-BE49-F238E27FC236}">
                <a16:creationId xmlns:a16="http://schemas.microsoft.com/office/drawing/2014/main" id="{F654D05C-03EB-0AB8-1995-539C4A90080D}"/>
              </a:ext>
            </a:extLst>
          </p:cNvPr>
          <p:cNvSpPr/>
          <p:nvPr/>
        </p:nvSpPr>
        <p:spPr>
          <a:xfrm>
            <a:off x="1194796" y="1159979"/>
            <a:ext cx="583959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estruturação de um repositório semântico para o Brasil</a:t>
            </a:r>
            <a:endParaRPr sz="1050" b="1" dirty="0">
              <a:latin typeface="Raleway"/>
              <a:ea typeface="Raleway"/>
              <a:cs typeface="Raleway"/>
              <a:sym typeface="Raleway"/>
            </a:endParaRPr>
          </a:p>
          <a:p>
            <a:pPr>
              <a:lnSpc>
                <a:spcPct val="130000"/>
              </a:lnSpc>
              <a:buClr>
                <a:schemeClr val="dk1"/>
              </a:buClr>
              <a:buSzPts val="1100"/>
            </a:pPr>
            <a:r>
              <a:rPr lang="pt-BR" sz="900" dirty="0">
                <a:solidFill>
                  <a:schemeClr val="dk1"/>
                </a:solidFill>
                <a:latin typeface="Raleway"/>
                <a:ea typeface="Raleway"/>
                <a:cs typeface="Raleway"/>
                <a:sym typeface="Raleway"/>
              </a:rPr>
              <a:t>  → </a:t>
            </a:r>
            <a:r>
              <a:rPr lang="pt-BR" sz="900" dirty="0">
                <a:solidFill>
                  <a:schemeClr val="dk1"/>
                </a:solidFill>
                <a:ea typeface="Raleway"/>
                <a:cs typeface="Raleway"/>
                <a:sym typeface="Raleway"/>
              </a:rPr>
              <a:t>compatível com o padrão </a:t>
            </a:r>
            <a:r>
              <a:rPr lang="pt-BR" sz="900" i="1" dirty="0">
                <a:solidFill>
                  <a:schemeClr val="dk1"/>
                </a:solidFill>
                <a:ea typeface="Raleway"/>
                <a:cs typeface="Raleway"/>
                <a:sym typeface="Raleway"/>
              </a:rPr>
              <a:t>CTS – Common </a:t>
            </a:r>
            <a:r>
              <a:rPr lang="pt-BR" sz="900" i="1" dirty="0" err="1">
                <a:solidFill>
                  <a:schemeClr val="dk1"/>
                </a:solidFill>
                <a:ea typeface="Raleway"/>
                <a:cs typeface="Raleway"/>
                <a:sym typeface="Raleway"/>
              </a:rPr>
              <a:t>Terminology</a:t>
            </a:r>
            <a:r>
              <a:rPr lang="pt-BR" sz="900" i="1" dirty="0">
                <a:solidFill>
                  <a:schemeClr val="dk1"/>
                </a:solidFill>
                <a:ea typeface="Raleway"/>
                <a:cs typeface="Raleway"/>
                <a:sym typeface="Raleway"/>
              </a:rPr>
              <a:t> Services | HL7</a:t>
            </a:r>
            <a:endParaRPr sz="1050" b="1" dirty="0">
              <a:ea typeface="Raleway"/>
              <a:cs typeface="Raleway"/>
              <a:sym typeface="Raleway"/>
            </a:endParaRPr>
          </a:p>
          <a:p>
            <a:pPr marL="54000">
              <a:lnSpc>
                <a:spcPct val="130000"/>
              </a:lnSpc>
            </a:pPr>
            <a:endParaRPr sz="900" i="1" dirty="0">
              <a:latin typeface="Raleway"/>
              <a:ea typeface="Raleway"/>
              <a:cs typeface="Raleway"/>
              <a:sym typeface="Raleway"/>
            </a:endParaRPr>
          </a:p>
        </p:txBody>
      </p:sp>
      <p:sp>
        <p:nvSpPr>
          <p:cNvPr id="9" name="Google Shape;749;p75">
            <a:extLst>
              <a:ext uri="{FF2B5EF4-FFF2-40B4-BE49-F238E27FC236}">
                <a16:creationId xmlns:a16="http://schemas.microsoft.com/office/drawing/2014/main" id="{DC53D5B1-1F5E-C188-4E4D-54F1515F3EF2}"/>
              </a:ext>
            </a:extLst>
          </p:cNvPr>
          <p:cNvSpPr/>
          <p:nvPr/>
        </p:nvSpPr>
        <p:spPr>
          <a:xfrm>
            <a:off x="850661" y="122644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
        <p:nvSpPr>
          <p:cNvPr id="10" name="Google Shape;750;p75">
            <a:extLst>
              <a:ext uri="{FF2B5EF4-FFF2-40B4-BE49-F238E27FC236}">
                <a16:creationId xmlns:a16="http://schemas.microsoft.com/office/drawing/2014/main" id="{10A955A1-AB4B-8BB3-CDE9-379FBE91FC1C}"/>
              </a:ext>
            </a:extLst>
          </p:cNvPr>
          <p:cNvSpPr/>
          <p:nvPr/>
        </p:nvSpPr>
        <p:spPr>
          <a:xfrm>
            <a:off x="1555497" y="1938922"/>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repositório com todas as terminologias utilizadas nos IPS </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extensível para todas as terminologias do Sistema Único de Saúde</a:t>
            </a:r>
            <a:endParaRPr sz="900" dirty="0">
              <a:ea typeface="Raleway"/>
              <a:cs typeface="Raleway"/>
              <a:sym typeface="Raleway"/>
            </a:endParaRPr>
          </a:p>
        </p:txBody>
      </p:sp>
      <p:sp>
        <p:nvSpPr>
          <p:cNvPr id="11" name="Google Shape;751;p75">
            <a:extLst>
              <a:ext uri="{FF2B5EF4-FFF2-40B4-BE49-F238E27FC236}">
                <a16:creationId xmlns:a16="http://schemas.microsoft.com/office/drawing/2014/main" id="{656FF7AF-96E2-7AF2-94D1-CCB0CE3B9EBD}"/>
              </a:ext>
            </a:extLst>
          </p:cNvPr>
          <p:cNvSpPr/>
          <p:nvPr/>
        </p:nvSpPr>
        <p:spPr>
          <a:xfrm>
            <a:off x="1194795" y="200822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2</a:t>
            </a:r>
            <a:endParaRPr sz="2100" b="1">
              <a:solidFill>
                <a:schemeClr val="lt1"/>
              </a:solidFill>
              <a:latin typeface="DM Sans"/>
              <a:ea typeface="DM Sans"/>
              <a:cs typeface="DM Sans"/>
              <a:sym typeface="DM Sans"/>
            </a:endParaRPr>
          </a:p>
        </p:txBody>
      </p:sp>
      <p:sp>
        <p:nvSpPr>
          <p:cNvPr id="12" name="Google Shape;750;p75">
            <a:extLst>
              <a:ext uri="{FF2B5EF4-FFF2-40B4-BE49-F238E27FC236}">
                <a16:creationId xmlns:a16="http://schemas.microsoft.com/office/drawing/2014/main" id="{D1B27417-F8E2-3ABA-9CFA-9D908741B6B6}"/>
              </a:ext>
            </a:extLst>
          </p:cNvPr>
          <p:cNvSpPr/>
          <p:nvPr/>
        </p:nvSpPr>
        <p:spPr>
          <a:xfrm>
            <a:off x="1885901" y="2740890"/>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integrado com repositório clínico em FHIR </a:t>
            </a:r>
          </a:p>
          <a:p>
            <a:pPr marL="54000">
              <a:lnSpc>
                <a:spcPct val="130000"/>
              </a:lnSpc>
            </a:pPr>
            <a:r>
              <a:rPr lang="pt-BR" sz="900" dirty="0">
                <a:solidFill>
                  <a:schemeClr val="dk1"/>
                </a:solidFill>
                <a:latin typeface="Raleway"/>
                <a:ea typeface="Raleway"/>
                <a:cs typeface="Raleway"/>
                <a:sym typeface="Raleway"/>
              </a:rPr>
              <a:t>→ </a:t>
            </a:r>
            <a:r>
              <a:rPr lang="pt-BR" sz="900" i="1" dirty="0" err="1">
                <a:latin typeface="Calibri" panose="020F0502020204030204" pitchFamily="34" charset="0"/>
                <a:ea typeface="Arial" panose="020B0604020202020204" pitchFamily="34" charset="0"/>
                <a:cs typeface="Calibri" panose="020F0502020204030204" pitchFamily="34" charset="0"/>
              </a:rPr>
              <a:t>CodeSystems</a:t>
            </a:r>
            <a:r>
              <a:rPr lang="pt-BR" sz="900" i="1" dirty="0">
                <a:latin typeface="Calibri" panose="020F0502020204030204" pitchFamily="34" charset="0"/>
                <a:ea typeface="Arial" panose="020B0604020202020204" pitchFamily="34" charset="0"/>
                <a:cs typeface="Calibri" panose="020F0502020204030204" pitchFamily="34" charset="0"/>
              </a:rPr>
              <a:t>, </a:t>
            </a:r>
            <a:r>
              <a:rPr lang="pt-BR" sz="900" i="1" dirty="0" err="1">
                <a:latin typeface="Calibri" panose="020F0502020204030204" pitchFamily="34" charset="0"/>
                <a:ea typeface="Arial" panose="020B0604020202020204" pitchFamily="34" charset="0"/>
                <a:cs typeface="Calibri" panose="020F0502020204030204" pitchFamily="34" charset="0"/>
              </a:rPr>
              <a:t>ValueSetes</a:t>
            </a:r>
            <a:r>
              <a:rPr lang="pt-BR" sz="900" i="1" dirty="0">
                <a:latin typeface="Calibri" panose="020F0502020204030204" pitchFamily="34" charset="0"/>
                <a:ea typeface="Arial" panose="020B0604020202020204" pitchFamily="34" charset="0"/>
                <a:cs typeface="Calibri" panose="020F0502020204030204" pitchFamily="34" charset="0"/>
              </a:rPr>
              <a:t> e </a:t>
            </a:r>
            <a:r>
              <a:rPr lang="pt-BR" sz="900" i="1" dirty="0" err="1">
                <a:latin typeface="Calibri" panose="020F0502020204030204" pitchFamily="34" charset="0"/>
                <a:ea typeface="Arial" panose="020B0604020202020204" pitchFamily="34" charset="0"/>
                <a:cs typeface="Calibri" panose="020F0502020204030204" pitchFamily="34" charset="0"/>
              </a:rPr>
              <a:t>Cocept</a:t>
            </a:r>
            <a:r>
              <a:rPr lang="pt-BR" sz="900" i="1" dirty="0">
                <a:latin typeface="Calibri" panose="020F0502020204030204" pitchFamily="34" charset="0"/>
                <a:ea typeface="Arial" panose="020B0604020202020204" pitchFamily="34" charset="0"/>
                <a:cs typeface="Calibri" panose="020F0502020204030204" pitchFamily="34" charset="0"/>
              </a:rPr>
              <a:t> Maps </a:t>
            </a:r>
            <a:r>
              <a:rPr lang="pt-BR" sz="900" dirty="0">
                <a:latin typeface="Calibri" panose="020F0502020204030204" pitchFamily="34" charset="0"/>
                <a:ea typeface="Arial" panose="020B0604020202020204" pitchFamily="34" charset="0"/>
                <a:cs typeface="Calibri" panose="020F0502020204030204" pitchFamily="34" charset="0"/>
              </a:rPr>
              <a:t>conforme ISO/TS 12300</a:t>
            </a:r>
            <a:endParaRPr sz="900" i="1" dirty="0">
              <a:latin typeface="Raleway"/>
              <a:ea typeface="Raleway"/>
              <a:cs typeface="Raleway"/>
              <a:sym typeface="Raleway"/>
            </a:endParaRPr>
          </a:p>
        </p:txBody>
      </p:sp>
      <p:sp>
        <p:nvSpPr>
          <p:cNvPr id="13" name="Google Shape;750;p75">
            <a:extLst>
              <a:ext uri="{FF2B5EF4-FFF2-40B4-BE49-F238E27FC236}">
                <a16:creationId xmlns:a16="http://schemas.microsoft.com/office/drawing/2014/main" id="{23E51318-F616-1A13-C304-01F022817EAE}"/>
              </a:ext>
            </a:extLst>
          </p:cNvPr>
          <p:cNvSpPr/>
          <p:nvPr/>
        </p:nvSpPr>
        <p:spPr>
          <a:xfrm>
            <a:off x="2228548" y="3542858"/>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disponibiliza API</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a:t>
            </a:r>
            <a:r>
              <a:rPr lang="pt-BR" sz="900" dirty="0">
                <a:solidFill>
                  <a:schemeClr val="dk1"/>
                </a:solidFill>
                <a:ea typeface="Raleway"/>
                <a:cs typeface="Raleway"/>
                <a:sym typeface="Raleway"/>
              </a:rPr>
              <a:t>consulta, tradução e expansão de vocabulários, com exportação de terminologias em planilhas CVS</a:t>
            </a:r>
            <a:endParaRPr sz="900" dirty="0">
              <a:latin typeface="Raleway"/>
              <a:ea typeface="Raleway"/>
              <a:cs typeface="Raleway"/>
              <a:sym typeface="Raleway"/>
            </a:endParaRPr>
          </a:p>
        </p:txBody>
      </p:sp>
      <p:sp>
        <p:nvSpPr>
          <p:cNvPr id="14" name="Google Shape;751;p75">
            <a:extLst>
              <a:ext uri="{FF2B5EF4-FFF2-40B4-BE49-F238E27FC236}">
                <a16:creationId xmlns:a16="http://schemas.microsoft.com/office/drawing/2014/main" id="{BC6B5D09-C659-E408-4711-36FD41E49F75}"/>
              </a:ext>
            </a:extLst>
          </p:cNvPr>
          <p:cNvSpPr/>
          <p:nvPr/>
        </p:nvSpPr>
        <p:spPr>
          <a:xfrm>
            <a:off x="1555496" y="281019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sp>
        <p:nvSpPr>
          <p:cNvPr id="15" name="Google Shape;751;p75">
            <a:extLst>
              <a:ext uri="{FF2B5EF4-FFF2-40B4-BE49-F238E27FC236}">
                <a16:creationId xmlns:a16="http://schemas.microsoft.com/office/drawing/2014/main" id="{10676DD7-44B9-7531-FC27-2D5AA79D63B6}"/>
              </a:ext>
            </a:extLst>
          </p:cNvPr>
          <p:cNvSpPr/>
          <p:nvPr/>
        </p:nvSpPr>
        <p:spPr>
          <a:xfrm>
            <a:off x="1885901" y="3612158"/>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949346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826031" y="142034"/>
            <a:ext cx="7143750" cy="994172"/>
          </a:xfrm>
        </p:spPr>
        <p:txBody>
          <a:bodyPr>
            <a:normAutofit fontScale="90000"/>
          </a:bodyPr>
          <a:lstStyle/>
          <a:p>
            <a:pPr algn="ctr"/>
            <a:r>
              <a:rPr lang="en-BR" dirty="0">
                <a:solidFill>
                  <a:srgbClr val="7030A0"/>
                </a:solidFill>
                <a:latin typeface="Varela Round" pitchFamily="2" charset="-79"/>
                <a:cs typeface="Varela Round" pitchFamily="2" charset="-79"/>
              </a:rPr>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fontScale="92500"/>
          </a:bodyPr>
          <a:lstStyle/>
          <a:p>
            <a:r>
              <a:rPr lang="en-BR" dirty="0">
                <a:solidFill>
                  <a:srgbClr val="7030A0"/>
                </a:solidFill>
                <a:latin typeface="Varela Round" pitchFamily="2" charset="-79"/>
                <a:cs typeface="Varela Round" pitchFamily="2" charset="-79"/>
              </a:rPr>
              <a:t>Existem vários modelos de informação definidos, ainda não operacionais;</a:t>
            </a:r>
          </a:p>
          <a:p>
            <a:r>
              <a:rPr lang="en-BR" dirty="0">
                <a:solidFill>
                  <a:srgbClr val="7030A0"/>
                </a:solidFill>
                <a:latin typeface="Varela Round" pitchFamily="2" charset="-79"/>
                <a:cs typeface="Varela Round" pitchFamily="2" charset="-79"/>
              </a:rPr>
              <a:t>Hoje as terminologias são mantidas por meio de processos artesanais e isolados e há necessidade de governança através de ferramentas e sistemas;</a:t>
            </a:r>
          </a:p>
          <a:p>
            <a:r>
              <a:rPr lang="en-BR" dirty="0">
                <a:solidFill>
                  <a:srgbClr val="7030A0"/>
                </a:solidFill>
                <a:latin typeface="Varela Round" pitchFamily="2" charset="-79"/>
                <a:cs typeface="Varela Round" pitchFamily="2" charset="-79"/>
              </a:rPr>
              <a:t>Identificar todas as terminologias utilizadas nos modelos atuais  e incorporá-las num sistema de gestão de terminologias  (CTS);</a:t>
            </a:r>
          </a:p>
          <a:p>
            <a:r>
              <a:rPr lang="en-BR" dirty="0">
                <a:solidFill>
                  <a:srgbClr val="7030A0"/>
                </a:solidFill>
                <a:latin typeface="Varela Round" pitchFamily="2" charset="-79"/>
                <a:cs typeface="Varela Round" pitchFamily="2" charset="-79"/>
              </a:rPr>
              <a:t>Identificar os gestores de cada dicionário para que eles se apropriem e garantam por meio de ferramentas a curadoria e sindicância dos seus dicionários;</a:t>
            </a:r>
          </a:p>
          <a:p>
            <a:r>
              <a:rPr lang="en-BR" dirty="0">
                <a:solidFill>
                  <a:srgbClr val="7030A0"/>
                </a:solidFill>
                <a:latin typeface="Varela Round" pitchFamily="2" charset="-79"/>
                <a:cs typeface="Varela Round" pitchFamily="2" charset="-79"/>
              </a:rPr>
              <a:t>Subcomitê de Gestão de Terminologias junto ao CGSD trabalhando alinhado com subcomitê de modelos de </a:t>
            </a:r>
            <a:r>
              <a:rPr lang="en-BR" dirty="0">
                <a:solidFill>
                  <a:srgbClr val="7030A0"/>
                </a:solidFill>
              </a:rPr>
              <a:t>informação</a:t>
            </a:r>
            <a:r>
              <a:rPr lang="pt-BR" dirty="0">
                <a:solidFill>
                  <a:srgbClr val="7030A0"/>
                </a:solidFill>
              </a:rPr>
              <a:t>.</a:t>
            </a:r>
            <a:endParaRPr lang="en-BR" dirty="0">
              <a:solidFill>
                <a:srgbClr val="7030A0"/>
              </a:solidFill>
            </a:endParaRPr>
          </a:p>
        </p:txBody>
      </p:sp>
      <p:grpSp>
        <p:nvGrpSpPr>
          <p:cNvPr id="4" name="Google Shape;73;p15">
            <a:extLst>
              <a:ext uri="{FF2B5EF4-FFF2-40B4-BE49-F238E27FC236}">
                <a16:creationId xmlns:a16="http://schemas.microsoft.com/office/drawing/2014/main" id="{C0CAB1E2-79E6-95D6-2C7C-281CA04788B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15E6BF6-56FE-1393-6C8A-D8ED3B5B787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75A26EA-7071-FE4F-22C3-BEDC49F44520}"/>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B555D0BA-5094-9924-E718-274BF170AD3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8C9B6B6-85DF-ABEB-290E-D7F4C98DDFD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0C218530-AD26-FCF7-C4DF-E604055E4B3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C8243C6-EC41-5E95-4436-938BCD0A4DEE}"/>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D2BACB72-C910-F3A5-64CC-68B43BC50211}"/>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869769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a:xfrm>
            <a:off x="311700" y="899398"/>
            <a:ext cx="8520600" cy="3416400"/>
          </a:xfrm>
        </p:spPr>
        <p:txBody>
          <a:bodyPr>
            <a:normAutofit fontScale="92500" lnSpcReduction="10000"/>
          </a:bodyPr>
          <a:lstStyle/>
          <a:p>
            <a:pPr marL="114300" indent="0">
              <a:spcBef>
                <a:spcPts val="600"/>
              </a:spcBef>
              <a:spcAft>
                <a:spcPts val="600"/>
              </a:spcAft>
              <a:buNone/>
            </a:pPr>
            <a:r>
              <a:rPr lang="en-BR" b="1" dirty="0">
                <a:solidFill>
                  <a:srgbClr val="7030A0"/>
                </a:solidFill>
                <a:latin typeface="Raleway" pitchFamily="2" charset="0"/>
                <a:cs typeface="Varela Round" pitchFamily="2" charset="-79"/>
              </a:rPr>
              <a:t>Estender o IPS Brasil para as demais seções do Sumário</a:t>
            </a:r>
          </a:p>
          <a:p>
            <a:pPr marL="114300" indent="0">
              <a:spcBef>
                <a:spcPts val="600"/>
              </a:spcBef>
              <a:spcAft>
                <a:spcPts val="600"/>
              </a:spcAft>
              <a:buNone/>
            </a:pPr>
            <a:r>
              <a:rPr lang="en-US" b="1" dirty="0">
                <a:solidFill>
                  <a:srgbClr val="7030A0"/>
                </a:solidFill>
                <a:latin typeface="Raleway" pitchFamily="2" charset="0"/>
                <a:cs typeface="Varela Round" pitchFamily="2" charset="-79"/>
              </a:rPr>
              <a:t>Casos de </a:t>
            </a:r>
            <a:r>
              <a:rPr lang="en-US" b="1" dirty="0" err="1">
                <a:solidFill>
                  <a:srgbClr val="7030A0"/>
                </a:solidFill>
                <a:latin typeface="Raleway" pitchFamily="2" charset="0"/>
                <a:cs typeface="Varela Round" pitchFamily="2" charset="-79"/>
              </a:rPr>
              <a:t>uso</a:t>
            </a:r>
            <a:r>
              <a:rPr lang="en-US" b="1" dirty="0">
                <a:solidFill>
                  <a:srgbClr val="7030A0"/>
                </a:solidFill>
                <a:latin typeface="Raleway" pitchFamily="2" charset="0"/>
                <a:cs typeface="Varela Round" pitchFamily="2" charset="-79"/>
              </a:rPr>
              <a:t> com </a:t>
            </a:r>
            <a:r>
              <a:rPr lang="en-US" b="1" dirty="0" err="1">
                <a:solidFill>
                  <a:srgbClr val="7030A0"/>
                </a:solidFill>
                <a:latin typeface="Raleway" pitchFamily="2" charset="0"/>
                <a:cs typeface="Varela Round" pitchFamily="2" charset="-79"/>
              </a:rPr>
              <a:t>respectivos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modelos</a:t>
            </a:r>
            <a:r>
              <a:rPr lang="en-US" b="1" dirty="0">
                <a:solidFill>
                  <a:srgbClr val="7030A0"/>
                </a:solidFill>
                <a:latin typeface="Raleway" pitchFamily="2" charset="0"/>
                <a:cs typeface="Varela Round" pitchFamily="2" charset="-79"/>
              </a:rPr>
              <a:t> de </a:t>
            </a:r>
            <a:r>
              <a:rPr lang="en-US" b="1" dirty="0" err="1">
                <a:solidFill>
                  <a:srgbClr val="7030A0"/>
                </a:solidFill>
                <a:latin typeface="Raleway" pitchFamily="2" charset="0"/>
                <a:cs typeface="Varela Round" pitchFamily="2" charset="-79"/>
              </a:rPr>
              <a:t>informação</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terminologias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definidas</a:t>
            </a:r>
            <a:r>
              <a:rPr lang="en-US" b="1" dirty="0">
                <a:solidFill>
                  <a:srgbClr val="7030A0"/>
                </a:solidFill>
                <a:latin typeface="Raleway" pitchFamily="2" charset="0"/>
                <a:cs typeface="Varela Round" pitchFamily="2" charset="-79"/>
              </a:rPr>
              <a:t> para a coleta das </a:t>
            </a:r>
            <a:r>
              <a:rPr lang="en-US" b="1" dirty="0" err="1">
                <a:solidFill>
                  <a:srgbClr val="7030A0"/>
                </a:solidFill>
                <a:latin typeface="Raleway" pitchFamily="2" charset="0"/>
                <a:cs typeface="Varela Round" pitchFamily="2" charset="-79"/>
              </a:rPr>
              <a:t>informações</a:t>
            </a:r>
            <a:r>
              <a:rPr lang="en-US" b="1" dirty="0">
                <a:solidFill>
                  <a:srgbClr val="7030A0"/>
                </a:solidFill>
                <a:latin typeface="Raleway" pitchFamily="2" charset="0"/>
                <a:cs typeface="Varela Round" pitchFamily="2" charset="-79"/>
              </a:rPr>
              <a:t> das </a:t>
            </a:r>
            <a:r>
              <a:rPr lang="en-US" b="1" dirty="0" err="1">
                <a:solidFill>
                  <a:srgbClr val="7030A0"/>
                </a:solidFill>
                <a:latin typeface="Raleway" pitchFamily="2" charset="0"/>
                <a:cs typeface="Varela Round" pitchFamily="2" charset="-79"/>
              </a:rPr>
              <a:t>seções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obrigatórias</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recomendadas</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Sumário</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Internacional</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Paciente</a:t>
            </a:r>
            <a:endParaRPr lang="en-US" b="1" dirty="0">
              <a:solidFill>
                <a:srgbClr val="7030A0"/>
              </a:solidFill>
              <a:latin typeface="Raleway" pitchFamily="2" charset="0"/>
              <a:cs typeface="Varela Round" pitchFamily="2" charset="-79"/>
            </a:endParaRPr>
          </a:p>
          <a:p>
            <a:pPr marL="114300" indent="0">
              <a:spcBef>
                <a:spcPts val="600"/>
              </a:spcBef>
              <a:spcAft>
                <a:spcPts val="600"/>
              </a:spcAft>
              <a:buNone/>
            </a:pPr>
            <a:r>
              <a:rPr lang="en-BR" b="1" dirty="0">
                <a:solidFill>
                  <a:srgbClr val="7030A0"/>
                </a:solidFill>
                <a:latin typeface="Raleway" pitchFamily="2" charset="0"/>
                <a:cs typeface="Varela Round" pitchFamily="2" charset="-79"/>
              </a:rPr>
              <a:t>Atualizar a OBM para o elenco de outubro de 2024 CMED. Apoiar o MS na validação dos conceitos da OBM e  definição dos mecanismos de distribuição </a:t>
            </a:r>
          </a:p>
          <a:p>
            <a:pPr marL="114300" indent="0">
              <a:spcBef>
                <a:spcPts val="600"/>
              </a:spcBef>
              <a:spcAft>
                <a:spcPts val="600"/>
              </a:spcAft>
              <a:buNone/>
            </a:pPr>
            <a:r>
              <a:rPr lang="en-BR" b="1" dirty="0">
                <a:solidFill>
                  <a:srgbClr val="7030A0"/>
                </a:solidFill>
                <a:latin typeface="Raleway" pitchFamily="2" charset="0"/>
                <a:cs typeface="Varela Round" pitchFamily="2" charset="-79"/>
              </a:rPr>
              <a:t>Participar em pelo menos uma conectatona</a:t>
            </a:r>
          </a:p>
          <a:p>
            <a:pPr marL="114300" indent="0">
              <a:spcBef>
                <a:spcPts val="600"/>
              </a:spcBef>
              <a:spcAft>
                <a:spcPts val="600"/>
              </a:spcAft>
              <a:buNone/>
            </a:pPr>
            <a:r>
              <a:rPr lang="en-BR" b="1" dirty="0">
                <a:solidFill>
                  <a:srgbClr val="7030A0"/>
                </a:solidFill>
                <a:latin typeface="Raleway" pitchFamily="2" charset="0"/>
                <a:cs typeface="Varela Round" pitchFamily="2" charset="-79"/>
              </a:rPr>
              <a:t>Incorporação do IPS em ferramentas governamentais para que todo cidadão tenha acesso ao seu Sumário</a:t>
            </a:r>
          </a:p>
          <a:p>
            <a:pPr marL="114300" indent="0">
              <a:spcBef>
                <a:spcPts val="600"/>
              </a:spcBef>
              <a:spcAft>
                <a:spcPts val="600"/>
              </a:spcAft>
              <a:buNone/>
            </a:pPr>
            <a:endParaRPr lang="en-BR" b="1" dirty="0">
              <a:solidFill>
                <a:srgbClr val="7030A0"/>
              </a:solidFill>
              <a:latin typeface="Raleway" pitchFamily="2" charset="0"/>
              <a:cs typeface="Varela Round" pitchFamily="2" charset="-79"/>
            </a:endParaRPr>
          </a:p>
          <a:p>
            <a:pPr marL="0" indent="0">
              <a:buNone/>
            </a:pPr>
            <a:endParaRPr lang="en-BR" b="1" dirty="0">
              <a:latin typeface="Raleway" pitchFamily="2" charset="0"/>
            </a:endParaRPr>
          </a:p>
        </p:txBody>
      </p:sp>
      <p:grpSp>
        <p:nvGrpSpPr>
          <p:cNvPr id="4" name="Google Shape;73;p15">
            <a:extLst>
              <a:ext uri="{FF2B5EF4-FFF2-40B4-BE49-F238E27FC236}">
                <a16:creationId xmlns:a16="http://schemas.microsoft.com/office/drawing/2014/main" id="{BE14EBBD-A511-B7C5-9459-867F12BB41D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0831A438-8F80-62FC-B622-FD42344E40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960257C9-444E-8D7E-1101-F26796FB4E25}"/>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CAC02B98-8565-2E4A-E26B-770C80BBE23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EC2767D-F72C-A5E1-D0B2-E4F9598114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81E54D3-4502-8CF2-93C4-6D5E2BBFB25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6E6F8A37-7A2C-1265-A7BF-06A42ADFD7E5}"/>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14A455DD-08A9-9132-C9AD-451546801376}"/>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22" name="CaixaDeTexto 21">
            <a:extLst>
              <a:ext uri="{FF2B5EF4-FFF2-40B4-BE49-F238E27FC236}">
                <a16:creationId xmlns:a16="http://schemas.microsoft.com/office/drawing/2014/main" id="{BBE7F4C6-D33B-97E2-906D-11EE0A62091A}"/>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PRÓXIMOS PASSOS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944180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2EC0C6E-C9DB-F2AF-F801-707A4DC80DD9}"/>
              </a:ext>
            </a:extLst>
          </p:cNvPr>
          <p:cNvGrpSpPr/>
          <p:nvPr/>
        </p:nvGrpSpPr>
        <p:grpSpPr>
          <a:xfrm>
            <a:off x="4565870" y="215472"/>
            <a:ext cx="1301619" cy="2011777"/>
            <a:chOff x="7097608" y="1194148"/>
            <a:chExt cx="1735491" cy="2682367"/>
          </a:xfrm>
        </p:grpSpPr>
        <p:pic>
          <p:nvPicPr>
            <p:cNvPr id="24" name="Picture 23">
              <a:extLst>
                <a:ext uri="{FF2B5EF4-FFF2-40B4-BE49-F238E27FC236}">
                  <a16:creationId xmlns:a16="http://schemas.microsoft.com/office/drawing/2014/main" id="{CFC325B3-C539-EF8B-402C-B6D05A525642}"/>
                </a:ext>
              </a:extLst>
            </p:cNvPr>
            <p:cNvPicPr>
              <a:picLocks noChangeAspect="1"/>
            </p:cNvPicPr>
            <p:nvPr/>
          </p:nvPicPr>
          <p:blipFill rotWithShape="1">
            <a:blip r:embed="rId2"/>
            <a:srcRect t="10254" b="11355"/>
            <a:stretch/>
          </p:blipFill>
          <p:spPr>
            <a:xfrm>
              <a:off x="7338881" y="1194148"/>
              <a:ext cx="1268434" cy="1613134"/>
            </a:xfrm>
            <a:prstGeom prst="ellipse">
              <a:avLst/>
            </a:prstGeom>
          </p:spPr>
        </p:pic>
        <p:sp>
          <p:nvSpPr>
            <p:cNvPr id="25" name="TextBox 24">
              <a:extLst>
                <a:ext uri="{FF2B5EF4-FFF2-40B4-BE49-F238E27FC236}">
                  <a16:creationId xmlns:a16="http://schemas.microsoft.com/office/drawing/2014/main" id="{B3F34E15-EAC7-6208-8D51-824ECF912535}"/>
                </a:ext>
              </a:extLst>
            </p:cNvPr>
            <p:cNvSpPr txBox="1"/>
            <p:nvPr/>
          </p:nvSpPr>
          <p:spPr>
            <a:xfrm>
              <a:off x="7097608" y="2751256"/>
              <a:ext cx="1735491" cy="1125259"/>
            </a:xfrm>
            <a:prstGeom prst="ellipse">
              <a:avLst/>
            </a:prstGeom>
            <a:noFill/>
          </p:spPr>
          <p:txBody>
            <a:bodyPr wrap="square">
              <a:spAutoFit/>
            </a:bodyPr>
            <a:lstStyle/>
            <a:p>
              <a:pPr algn="ctr"/>
              <a:r>
                <a:rPr lang="en-BR" sz="1100" b="1" dirty="0">
                  <a:solidFill>
                    <a:srgbClr val="7030A0"/>
                  </a:solidFill>
                </a:rPr>
                <a:t>Allef Rodrigues Ramos</a:t>
              </a:r>
            </a:p>
          </p:txBody>
        </p:sp>
      </p:grpSp>
      <p:grpSp>
        <p:nvGrpSpPr>
          <p:cNvPr id="10" name="Group 9">
            <a:extLst>
              <a:ext uri="{FF2B5EF4-FFF2-40B4-BE49-F238E27FC236}">
                <a16:creationId xmlns:a16="http://schemas.microsoft.com/office/drawing/2014/main" id="{31A60730-2974-CA9A-3C6D-CC272D49ABEC}"/>
              </a:ext>
            </a:extLst>
          </p:cNvPr>
          <p:cNvGrpSpPr/>
          <p:nvPr/>
        </p:nvGrpSpPr>
        <p:grpSpPr>
          <a:xfrm>
            <a:off x="5504819" y="3062831"/>
            <a:ext cx="1590675" cy="1760298"/>
            <a:chOff x="8208691" y="4368354"/>
            <a:chExt cx="2120900" cy="2347064"/>
          </a:xfrm>
        </p:grpSpPr>
        <p:pic>
          <p:nvPicPr>
            <p:cNvPr id="17" name="Picture 16">
              <a:extLst>
                <a:ext uri="{FF2B5EF4-FFF2-40B4-BE49-F238E27FC236}">
                  <a16:creationId xmlns:a16="http://schemas.microsoft.com/office/drawing/2014/main" id="{0891B18F-C6DE-DF7B-131D-BA4C09257A74}"/>
                </a:ext>
              </a:extLst>
            </p:cNvPr>
            <p:cNvPicPr>
              <a:picLocks noChangeAspect="1"/>
            </p:cNvPicPr>
            <p:nvPr/>
          </p:nvPicPr>
          <p:blipFill rotWithShape="1">
            <a:blip r:embed="rId3"/>
            <a:srcRect l="6430" t="8860" r="5704" b="5495"/>
            <a:stretch/>
          </p:blipFill>
          <p:spPr>
            <a:xfrm>
              <a:off x="8325686" y="4368354"/>
              <a:ext cx="1598619" cy="1613870"/>
            </a:xfrm>
            <a:prstGeom prst="ellipse">
              <a:avLst/>
            </a:prstGeom>
          </p:spPr>
        </p:pic>
        <p:sp>
          <p:nvSpPr>
            <p:cNvPr id="26" name="TextBox 25">
              <a:extLst>
                <a:ext uri="{FF2B5EF4-FFF2-40B4-BE49-F238E27FC236}">
                  <a16:creationId xmlns:a16="http://schemas.microsoft.com/office/drawing/2014/main" id="{333FEC00-EE44-D964-9A18-6DB86410BDCA}"/>
                </a:ext>
              </a:extLst>
            </p:cNvPr>
            <p:cNvSpPr txBox="1"/>
            <p:nvPr/>
          </p:nvSpPr>
          <p:spPr>
            <a:xfrm>
              <a:off x="8208691" y="6140902"/>
              <a:ext cx="2120900" cy="574516"/>
            </a:xfrm>
            <a:prstGeom prst="rect">
              <a:avLst/>
            </a:prstGeom>
            <a:noFill/>
          </p:spPr>
          <p:txBody>
            <a:bodyPr wrap="square">
              <a:spAutoFit/>
            </a:bodyPr>
            <a:lstStyle/>
            <a:p>
              <a:pPr algn="ctr"/>
              <a:r>
                <a:rPr lang="en-BR" sz="1100" dirty="0">
                  <a:solidFill>
                    <a:srgbClr val="7030A0"/>
                  </a:solidFill>
                </a:rPr>
                <a:t>Beatriz de Faria</a:t>
              </a:r>
            </a:p>
            <a:p>
              <a:pPr algn="ctr"/>
              <a:r>
                <a:rPr lang="en-BR" sz="1100" dirty="0">
                  <a:solidFill>
                    <a:srgbClr val="7030A0"/>
                  </a:solidFill>
                </a:rPr>
                <a:t>Leao</a:t>
              </a:r>
            </a:p>
          </p:txBody>
        </p:sp>
      </p:grpSp>
      <p:grpSp>
        <p:nvGrpSpPr>
          <p:cNvPr id="12" name="Group 11">
            <a:extLst>
              <a:ext uri="{FF2B5EF4-FFF2-40B4-BE49-F238E27FC236}">
                <a16:creationId xmlns:a16="http://schemas.microsoft.com/office/drawing/2014/main" id="{004665D4-A091-4314-AD02-1FEB9B6893BD}"/>
              </a:ext>
            </a:extLst>
          </p:cNvPr>
          <p:cNvGrpSpPr/>
          <p:nvPr/>
        </p:nvGrpSpPr>
        <p:grpSpPr>
          <a:xfrm>
            <a:off x="2614374" y="3168197"/>
            <a:ext cx="1590675" cy="2182844"/>
            <a:chOff x="4244347" y="4504295"/>
            <a:chExt cx="2120900" cy="2910458"/>
          </a:xfrm>
        </p:grpSpPr>
        <p:sp>
          <p:nvSpPr>
            <p:cNvPr id="18" name="TextBox 17">
              <a:extLst>
                <a:ext uri="{FF2B5EF4-FFF2-40B4-BE49-F238E27FC236}">
                  <a16:creationId xmlns:a16="http://schemas.microsoft.com/office/drawing/2014/main" id="{0E021934-93E8-6AA0-9BB1-C978E8F8BD01}"/>
                </a:ext>
              </a:extLst>
            </p:cNvPr>
            <p:cNvSpPr txBox="1"/>
            <p:nvPr/>
          </p:nvSpPr>
          <p:spPr>
            <a:xfrm>
              <a:off x="4244347" y="6202935"/>
              <a:ext cx="2120900" cy="1211818"/>
            </a:xfrm>
            <a:prstGeom prst="ellipse">
              <a:avLst/>
            </a:prstGeom>
            <a:noFill/>
          </p:spPr>
          <p:txBody>
            <a:bodyPr wrap="square">
              <a:spAutoFit/>
            </a:bodyPr>
            <a:lstStyle/>
            <a:p>
              <a:pPr algn="ctr"/>
              <a:r>
                <a:rPr lang="en-US" sz="1200" dirty="0" err="1">
                  <a:solidFill>
                    <a:srgbClr val="7030A0"/>
                  </a:solidFill>
                </a:rPr>
                <a:t>Vinícius</a:t>
              </a:r>
              <a:r>
                <a:rPr lang="en-US" sz="1200" dirty="0">
                  <a:solidFill>
                    <a:srgbClr val="7030A0"/>
                  </a:solidFill>
                </a:rPr>
                <a:t> </a:t>
              </a:r>
              <a:r>
                <a:rPr lang="en-US" sz="1200" dirty="0" err="1">
                  <a:solidFill>
                    <a:srgbClr val="7030A0"/>
                  </a:solidFill>
                </a:rPr>
                <a:t>Cézar</a:t>
              </a:r>
              <a:r>
                <a:rPr lang="en-US" sz="1200" dirty="0">
                  <a:solidFill>
                    <a:srgbClr val="7030A0"/>
                  </a:solidFill>
                </a:rPr>
                <a:t> da Silva Moreira</a:t>
              </a:r>
              <a:endParaRPr lang="en-BR" sz="1200" dirty="0">
                <a:solidFill>
                  <a:srgbClr val="7030A0"/>
                </a:solidFill>
              </a:endParaRPr>
            </a:p>
          </p:txBody>
        </p:sp>
        <p:pic>
          <p:nvPicPr>
            <p:cNvPr id="27" name="Picture 26">
              <a:extLst>
                <a:ext uri="{FF2B5EF4-FFF2-40B4-BE49-F238E27FC236}">
                  <a16:creationId xmlns:a16="http://schemas.microsoft.com/office/drawing/2014/main" id="{2C4C5597-7445-E30F-6F09-AA6DA49D1105}"/>
                </a:ext>
              </a:extLst>
            </p:cNvPr>
            <p:cNvPicPr>
              <a:picLocks noChangeAspect="1"/>
            </p:cNvPicPr>
            <p:nvPr/>
          </p:nvPicPr>
          <p:blipFill rotWithShape="1">
            <a:blip r:embed="rId4"/>
            <a:srcRect l="13728" t="22186" r="6456"/>
            <a:stretch/>
          </p:blipFill>
          <p:spPr>
            <a:xfrm>
              <a:off x="4516011" y="4504295"/>
              <a:ext cx="1642125" cy="1613872"/>
            </a:xfrm>
            <a:prstGeom prst="ellipse">
              <a:avLst/>
            </a:prstGeom>
          </p:spPr>
        </p:pic>
      </p:grpSp>
      <p:grpSp>
        <p:nvGrpSpPr>
          <p:cNvPr id="37" name="Group 36">
            <a:extLst>
              <a:ext uri="{FF2B5EF4-FFF2-40B4-BE49-F238E27FC236}">
                <a16:creationId xmlns:a16="http://schemas.microsoft.com/office/drawing/2014/main" id="{12494EAE-6ED8-C045-4B3D-4F9B4A036F79}"/>
              </a:ext>
            </a:extLst>
          </p:cNvPr>
          <p:cNvGrpSpPr/>
          <p:nvPr/>
        </p:nvGrpSpPr>
        <p:grpSpPr>
          <a:xfrm>
            <a:off x="1425238" y="272699"/>
            <a:ext cx="1590675" cy="2055985"/>
            <a:chOff x="1505667" y="1051875"/>
            <a:chExt cx="2120900" cy="2741313"/>
          </a:xfrm>
        </p:grpSpPr>
        <p:pic>
          <p:nvPicPr>
            <p:cNvPr id="6" name="Picture 5">
              <a:extLst>
                <a:ext uri="{FF2B5EF4-FFF2-40B4-BE49-F238E27FC236}">
                  <a16:creationId xmlns:a16="http://schemas.microsoft.com/office/drawing/2014/main" id="{1E445A82-9195-28B7-6CE5-E2F38A33C7D1}"/>
                </a:ext>
              </a:extLst>
            </p:cNvPr>
            <p:cNvPicPr>
              <a:picLocks noChangeAspect="1"/>
            </p:cNvPicPr>
            <p:nvPr/>
          </p:nvPicPr>
          <p:blipFill rotWithShape="1">
            <a:blip r:embed="rId5"/>
            <a:srcRect l="6580" t="9940" r="6708" b="9845"/>
            <a:stretch/>
          </p:blipFill>
          <p:spPr>
            <a:xfrm>
              <a:off x="1822890" y="1051875"/>
              <a:ext cx="1664809" cy="1613873"/>
            </a:xfrm>
            <a:prstGeom prst="ellipse">
              <a:avLst/>
            </a:prstGeom>
          </p:spPr>
        </p:pic>
        <p:sp>
          <p:nvSpPr>
            <p:cNvPr id="30" name="TextBox 29">
              <a:extLst>
                <a:ext uri="{FF2B5EF4-FFF2-40B4-BE49-F238E27FC236}">
                  <a16:creationId xmlns:a16="http://schemas.microsoft.com/office/drawing/2014/main" id="{DB308F67-1067-834B-CE24-F0338E8BEE3B}"/>
                </a:ext>
              </a:extLst>
            </p:cNvPr>
            <p:cNvSpPr txBox="1"/>
            <p:nvPr/>
          </p:nvSpPr>
          <p:spPr>
            <a:xfrm>
              <a:off x="1505667" y="2624650"/>
              <a:ext cx="2120900" cy="1168538"/>
            </a:xfrm>
            <a:prstGeom prst="ellipse">
              <a:avLst/>
            </a:prstGeom>
            <a:noFill/>
          </p:spPr>
          <p:txBody>
            <a:bodyPr wrap="square">
              <a:spAutoFit/>
            </a:bodyPr>
            <a:lstStyle/>
            <a:p>
              <a:pPr algn="ctr"/>
              <a:r>
                <a:rPr lang="en-BR" sz="1100" b="1" dirty="0">
                  <a:solidFill>
                    <a:srgbClr val="7030A0"/>
                  </a:solidFill>
                </a:rPr>
                <a:t>Aline Rodrigues Zamarro</a:t>
              </a:r>
            </a:p>
          </p:txBody>
        </p:sp>
      </p:grpSp>
      <p:grpSp>
        <p:nvGrpSpPr>
          <p:cNvPr id="14" name="Group 13">
            <a:extLst>
              <a:ext uri="{FF2B5EF4-FFF2-40B4-BE49-F238E27FC236}">
                <a16:creationId xmlns:a16="http://schemas.microsoft.com/office/drawing/2014/main" id="{22BF8C4A-F2E3-FE95-05F9-C7354ED5507A}"/>
              </a:ext>
            </a:extLst>
          </p:cNvPr>
          <p:cNvGrpSpPr/>
          <p:nvPr/>
        </p:nvGrpSpPr>
        <p:grpSpPr>
          <a:xfrm>
            <a:off x="-42935" y="3168197"/>
            <a:ext cx="1590675" cy="2458604"/>
            <a:chOff x="-85593" y="4224963"/>
            <a:chExt cx="2120900" cy="3278137"/>
          </a:xfrm>
        </p:grpSpPr>
        <p:pic>
          <p:nvPicPr>
            <p:cNvPr id="31" name="Picture 30">
              <a:extLst>
                <a:ext uri="{FF2B5EF4-FFF2-40B4-BE49-F238E27FC236}">
                  <a16:creationId xmlns:a16="http://schemas.microsoft.com/office/drawing/2014/main" id="{36638647-FB7A-16A9-C276-8901817E08EA}"/>
                </a:ext>
              </a:extLst>
            </p:cNvPr>
            <p:cNvPicPr>
              <a:picLocks noChangeAspect="1"/>
            </p:cNvPicPr>
            <p:nvPr/>
          </p:nvPicPr>
          <p:blipFill rotWithShape="1">
            <a:blip r:embed="rId6"/>
            <a:srcRect l="-7055" t="12624" r="12435" b="8316"/>
            <a:stretch/>
          </p:blipFill>
          <p:spPr>
            <a:xfrm>
              <a:off x="56052" y="4224963"/>
              <a:ext cx="1642124" cy="1613873"/>
            </a:xfrm>
            <a:prstGeom prst="ellipse">
              <a:avLst/>
            </a:prstGeom>
          </p:spPr>
        </p:pic>
        <p:sp>
          <p:nvSpPr>
            <p:cNvPr id="32" name="TextBox 31">
              <a:extLst>
                <a:ext uri="{FF2B5EF4-FFF2-40B4-BE49-F238E27FC236}">
                  <a16:creationId xmlns:a16="http://schemas.microsoft.com/office/drawing/2014/main" id="{BF0449EF-D0BC-5899-708A-9207D8AFC83D}"/>
                </a:ext>
              </a:extLst>
            </p:cNvPr>
            <p:cNvSpPr txBox="1"/>
            <p:nvPr/>
          </p:nvSpPr>
          <p:spPr>
            <a:xfrm>
              <a:off x="-85593" y="6118166"/>
              <a:ext cx="2120900" cy="1384934"/>
            </a:xfrm>
            <a:prstGeom prst="ellipse">
              <a:avLst/>
            </a:prstGeom>
            <a:noFill/>
          </p:spPr>
          <p:txBody>
            <a:bodyPr wrap="square">
              <a:spAutoFit/>
            </a:bodyPr>
            <a:lstStyle/>
            <a:p>
              <a:pPr algn="ctr"/>
              <a:r>
                <a:rPr lang="en-BR" sz="1050" dirty="0">
                  <a:solidFill>
                    <a:srgbClr val="7030A0"/>
                  </a:solidFill>
                  <a:latin typeface="Arial" panose="020B0604020202020204" pitchFamily="34" charset="0"/>
                  <a:cs typeface="Arial" panose="020B0604020202020204" pitchFamily="34" charset="0"/>
                </a:rPr>
                <a:t> </a:t>
              </a:r>
              <a:r>
                <a:rPr lang="en-US" sz="1050" dirty="0">
                  <a:solidFill>
                    <a:srgbClr val="7030A0"/>
                  </a:solidFill>
                  <a:latin typeface="Arial" panose="020B0604020202020204" pitchFamily="34" charset="0"/>
                  <a:cs typeface="Arial" panose="020B0604020202020204" pitchFamily="34" charset="0"/>
                </a:rPr>
                <a:t>Olusegun Cid </a:t>
              </a:r>
              <a:r>
                <a:rPr lang="en-US" sz="1050" dirty="0" err="1">
                  <a:solidFill>
                    <a:srgbClr val="7030A0"/>
                  </a:solidFill>
                  <a:latin typeface="Arial" panose="020B0604020202020204" pitchFamily="34" charset="0"/>
                  <a:cs typeface="Arial" panose="020B0604020202020204" pitchFamily="34" charset="0"/>
                </a:rPr>
                <a:t>Symed</a:t>
              </a:r>
              <a:r>
                <a:rPr lang="en-US" sz="1050" dirty="0">
                  <a:solidFill>
                    <a:srgbClr val="7030A0"/>
                  </a:solidFill>
                  <a:latin typeface="Arial" panose="020B0604020202020204" pitchFamily="34" charset="0"/>
                  <a:cs typeface="Arial" panose="020B0604020202020204" pitchFamily="34" charset="0"/>
                </a:rPr>
                <a:t> Akognon</a:t>
              </a:r>
              <a:endParaRPr lang="en-US" sz="1200" dirty="0">
                <a:solidFill>
                  <a:srgbClr val="7030A0"/>
                </a:solidFill>
                <a:latin typeface="Arial" panose="020B0604020202020204" pitchFamily="34" charset="0"/>
                <a:cs typeface="Arial" panose="020B0604020202020204" pitchFamily="34" charset="0"/>
              </a:endParaRPr>
            </a:p>
            <a:p>
              <a:pPr algn="ctr"/>
              <a:endParaRPr lang="en-BR" sz="1050" dirty="0">
                <a:solidFill>
                  <a:srgbClr val="7030A0"/>
                </a:solidFill>
              </a:endParaRPr>
            </a:p>
          </p:txBody>
        </p:sp>
      </p:grpSp>
      <p:grpSp>
        <p:nvGrpSpPr>
          <p:cNvPr id="13" name="Group 12">
            <a:extLst>
              <a:ext uri="{FF2B5EF4-FFF2-40B4-BE49-F238E27FC236}">
                <a16:creationId xmlns:a16="http://schemas.microsoft.com/office/drawing/2014/main" id="{3D359DCD-A3CE-2162-872F-9783A77B85F5}"/>
              </a:ext>
            </a:extLst>
          </p:cNvPr>
          <p:cNvGrpSpPr/>
          <p:nvPr/>
        </p:nvGrpSpPr>
        <p:grpSpPr>
          <a:xfrm>
            <a:off x="1357656" y="3190414"/>
            <a:ext cx="1711734" cy="1998888"/>
            <a:chOff x="1951254" y="4251579"/>
            <a:chExt cx="2282312" cy="2665183"/>
          </a:xfrm>
        </p:grpSpPr>
        <p:sp>
          <p:nvSpPr>
            <p:cNvPr id="33" name="TextBox 32">
              <a:extLst>
                <a:ext uri="{FF2B5EF4-FFF2-40B4-BE49-F238E27FC236}">
                  <a16:creationId xmlns:a16="http://schemas.microsoft.com/office/drawing/2014/main" id="{FAFDCCA2-6CA7-FD87-E78F-2BF896F8EEEE}"/>
                </a:ext>
              </a:extLst>
            </p:cNvPr>
            <p:cNvSpPr txBox="1"/>
            <p:nvPr/>
          </p:nvSpPr>
          <p:spPr>
            <a:xfrm>
              <a:off x="2112666" y="6085765"/>
              <a:ext cx="2120900" cy="830997"/>
            </a:xfrm>
            <a:prstGeom prst="rect">
              <a:avLst/>
            </a:prstGeom>
            <a:noFill/>
          </p:spPr>
          <p:txBody>
            <a:bodyPr wrap="square">
              <a:spAutoFit/>
            </a:bodyPr>
            <a:lstStyle/>
            <a:p>
              <a:pPr algn="l" fontAlgn="ctr"/>
              <a:r>
                <a:rPr lang="en-BR" sz="1200" dirty="0">
                  <a:solidFill>
                    <a:srgbClr val="7030A0"/>
                  </a:solidFill>
                </a:rPr>
                <a:t>Lucas Eduardo </a:t>
              </a:r>
              <a:r>
                <a:rPr lang="en-US" sz="1200" dirty="0">
                  <a:solidFill>
                    <a:srgbClr val="7030A0"/>
                  </a:solidFill>
                </a:rPr>
                <a:t>Schoenfelder</a:t>
              </a:r>
              <a:endParaRPr lang="en-US" sz="1200" dirty="0">
                <a:solidFill>
                  <a:srgbClr val="7030A0"/>
                </a:solidFill>
                <a:hlinkClick r:id="rId7">
                  <a:extLst>
                    <a:ext uri="{A12FA001-AC4F-418D-AE19-62706E023703}">
                      <ahyp:hlinkClr xmlns:ahyp="http://schemas.microsoft.com/office/drawing/2018/hyperlinkcolor" val="tx"/>
                    </a:ext>
                  </a:extLst>
                </a:hlinkClick>
              </a:endParaRPr>
            </a:p>
            <a:p>
              <a:r>
                <a:rPr lang="en-US" sz="1050" dirty="0">
                  <a:solidFill>
                    <a:srgbClr val="7030A0"/>
                  </a:solidFill>
                </a:rPr>
                <a:t> </a:t>
              </a:r>
              <a:endParaRPr lang="en-BR" sz="1050" dirty="0">
                <a:solidFill>
                  <a:srgbClr val="7030A0"/>
                </a:solidFill>
              </a:endParaRPr>
            </a:p>
          </p:txBody>
        </p:sp>
        <p:pic>
          <p:nvPicPr>
            <p:cNvPr id="34" name="Picture 33">
              <a:extLst>
                <a:ext uri="{FF2B5EF4-FFF2-40B4-BE49-F238E27FC236}">
                  <a16:creationId xmlns:a16="http://schemas.microsoft.com/office/drawing/2014/main" id="{E68A56E4-8F69-7EB5-768B-3373B567A6F2}"/>
                </a:ext>
              </a:extLst>
            </p:cNvPr>
            <p:cNvPicPr>
              <a:picLocks noChangeAspect="1"/>
            </p:cNvPicPr>
            <p:nvPr/>
          </p:nvPicPr>
          <p:blipFill rotWithShape="1">
            <a:blip r:embed="rId8"/>
            <a:srcRect l="8984" t="13947" r="11201" b="4066"/>
            <a:stretch/>
          </p:blipFill>
          <p:spPr>
            <a:xfrm>
              <a:off x="1951254" y="4251579"/>
              <a:ext cx="1642124" cy="1613871"/>
            </a:xfrm>
            <a:prstGeom prst="ellipse">
              <a:avLst/>
            </a:prstGeom>
          </p:spPr>
        </p:pic>
      </p:grpSp>
      <p:grpSp>
        <p:nvGrpSpPr>
          <p:cNvPr id="11" name="Group 10">
            <a:extLst>
              <a:ext uri="{FF2B5EF4-FFF2-40B4-BE49-F238E27FC236}">
                <a16:creationId xmlns:a16="http://schemas.microsoft.com/office/drawing/2014/main" id="{3AAF1A03-1670-1DAC-8395-93E25ECAB918}"/>
              </a:ext>
            </a:extLst>
          </p:cNvPr>
          <p:cNvGrpSpPr/>
          <p:nvPr/>
        </p:nvGrpSpPr>
        <p:grpSpPr>
          <a:xfrm>
            <a:off x="4066454" y="3111496"/>
            <a:ext cx="1590675" cy="2239545"/>
            <a:chOff x="6340241" y="4189736"/>
            <a:chExt cx="2120900" cy="2986060"/>
          </a:xfrm>
        </p:grpSpPr>
        <p:sp>
          <p:nvSpPr>
            <p:cNvPr id="16" name="TextBox 15">
              <a:extLst>
                <a:ext uri="{FF2B5EF4-FFF2-40B4-BE49-F238E27FC236}">
                  <a16:creationId xmlns:a16="http://schemas.microsoft.com/office/drawing/2014/main" id="{3B017F2E-9FF4-3D36-966F-4A8C0F81D6D0}"/>
                </a:ext>
              </a:extLst>
            </p:cNvPr>
            <p:cNvSpPr txBox="1"/>
            <p:nvPr/>
          </p:nvSpPr>
          <p:spPr>
            <a:xfrm>
              <a:off x="6340241" y="6310212"/>
              <a:ext cx="2120900" cy="865584"/>
            </a:xfrm>
            <a:prstGeom prst="ellipse">
              <a:avLst/>
            </a:prstGeom>
            <a:noFill/>
          </p:spPr>
          <p:txBody>
            <a:bodyPr wrap="square">
              <a:spAutoFit/>
            </a:bodyPr>
            <a:lstStyle/>
            <a:p>
              <a:r>
                <a:rPr lang="en-BR" sz="1200" dirty="0">
                  <a:solidFill>
                    <a:srgbClr val="7030A0"/>
                  </a:solidFill>
                </a:rPr>
                <a:t>Mabi von Steinkirch</a:t>
              </a:r>
            </a:p>
          </p:txBody>
        </p:sp>
        <p:pic>
          <p:nvPicPr>
            <p:cNvPr id="35" name="Picture 34">
              <a:extLst>
                <a:ext uri="{FF2B5EF4-FFF2-40B4-BE49-F238E27FC236}">
                  <a16:creationId xmlns:a16="http://schemas.microsoft.com/office/drawing/2014/main" id="{C48312F6-B08B-5DB1-2D29-ECDE51AF487B}"/>
                </a:ext>
              </a:extLst>
            </p:cNvPr>
            <p:cNvPicPr>
              <a:picLocks noChangeAspect="1"/>
            </p:cNvPicPr>
            <p:nvPr/>
          </p:nvPicPr>
          <p:blipFill rotWithShape="1">
            <a:blip r:embed="rId9"/>
            <a:srcRect l="2223" t="6235" b="14531"/>
            <a:stretch/>
          </p:blipFill>
          <p:spPr>
            <a:xfrm>
              <a:off x="6366188" y="4189736"/>
              <a:ext cx="1735492" cy="1613872"/>
            </a:xfrm>
            <a:prstGeom prst="ellipse">
              <a:avLst/>
            </a:prstGeom>
          </p:spPr>
        </p:pic>
      </p:grpSp>
      <p:grpSp>
        <p:nvGrpSpPr>
          <p:cNvPr id="15" name="Group 14">
            <a:extLst>
              <a:ext uri="{FF2B5EF4-FFF2-40B4-BE49-F238E27FC236}">
                <a16:creationId xmlns:a16="http://schemas.microsoft.com/office/drawing/2014/main" id="{52A184BC-7ECA-BC4F-29F2-F8EA317E6054}"/>
              </a:ext>
            </a:extLst>
          </p:cNvPr>
          <p:cNvGrpSpPr/>
          <p:nvPr/>
        </p:nvGrpSpPr>
        <p:grpSpPr>
          <a:xfrm>
            <a:off x="0" y="272699"/>
            <a:ext cx="1590675" cy="2052774"/>
            <a:chOff x="-143965" y="892797"/>
            <a:chExt cx="2120900" cy="2737032"/>
          </a:xfrm>
        </p:grpSpPr>
        <p:sp>
          <p:nvSpPr>
            <p:cNvPr id="23" name="TextBox 22">
              <a:extLst>
                <a:ext uri="{FF2B5EF4-FFF2-40B4-BE49-F238E27FC236}">
                  <a16:creationId xmlns:a16="http://schemas.microsoft.com/office/drawing/2014/main" id="{9781A172-2293-43E6-D9BD-94CA23BE3CE3}"/>
                </a:ext>
              </a:extLst>
            </p:cNvPr>
            <p:cNvSpPr txBox="1"/>
            <p:nvPr/>
          </p:nvSpPr>
          <p:spPr>
            <a:xfrm>
              <a:off x="-143965" y="2504569"/>
              <a:ext cx="2120900" cy="1125260"/>
            </a:xfrm>
            <a:prstGeom prst="ellipse">
              <a:avLst/>
            </a:prstGeom>
            <a:noFill/>
          </p:spPr>
          <p:txBody>
            <a:bodyPr wrap="square">
              <a:spAutoFit/>
            </a:bodyPr>
            <a:lstStyle/>
            <a:p>
              <a:pPr algn="ctr"/>
              <a:r>
                <a:rPr lang="en-BR" sz="1100" b="1" dirty="0">
                  <a:solidFill>
                    <a:srgbClr val="7030A0"/>
                  </a:solidFill>
                </a:rPr>
                <a:t>Monalisa</a:t>
              </a:r>
              <a:endParaRPr lang="pt-BR" sz="1100" b="1" dirty="0">
                <a:solidFill>
                  <a:srgbClr val="7030A0"/>
                </a:solidFill>
              </a:endParaRPr>
            </a:p>
            <a:p>
              <a:pPr algn="ctr"/>
              <a:r>
                <a:rPr lang="en-BR" sz="1100" b="1" dirty="0">
                  <a:solidFill>
                    <a:srgbClr val="7030A0"/>
                  </a:solidFill>
                </a:rPr>
                <a:t>de Assis</a:t>
              </a:r>
              <a:endParaRPr lang="pt-BR" sz="1100" b="1" dirty="0">
                <a:solidFill>
                  <a:srgbClr val="7030A0"/>
                </a:solidFill>
              </a:endParaRPr>
            </a:p>
            <a:p>
              <a:pPr algn="ctr"/>
              <a:r>
                <a:rPr lang="en-BR" sz="1100" b="1" dirty="0">
                  <a:solidFill>
                    <a:srgbClr val="7030A0"/>
                  </a:solidFill>
                </a:rPr>
                <a:t>Molla</a:t>
              </a:r>
            </a:p>
          </p:txBody>
        </p:sp>
        <p:pic>
          <p:nvPicPr>
            <p:cNvPr id="36" name="Picture 35">
              <a:extLst>
                <a:ext uri="{FF2B5EF4-FFF2-40B4-BE49-F238E27FC236}">
                  <a16:creationId xmlns:a16="http://schemas.microsoft.com/office/drawing/2014/main" id="{1B24CF1F-EF86-B314-2083-E85A06B6A2B3}"/>
                </a:ext>
              </a:extLst>
            </p:cNvPr>
            <p:cNvPicPr>
              <a:picLocks noChangeAspect="1"/>
            </p:cNvPicPr>
            <p:nvPr/>
          </p:nvPicPr>
          <p:blipFill rotWithShape="1">
            <a:blip r:embed="rId10"/>
            <a:srcRect l="4427" t="4811" r="-2634" b="18228"/>
            <a:stretch/>
          </p:blipFill>
          <p:spPr>
            <a:xfrm>
              <a:off x="141770" y="892797"/>
              <a:ext cx="1572897" cy="1613873"/>
            </a:xfrm>
            <a:prstGeom prst="ellipse">
              <a:avLst/>
            </a:prstGeom>
          </p:spPr>
        </p:pic>
      </p:grpSp>
      <p:grpSp>
        <p:nvGrpSpPr>
          <p:cNvPr id="43" name="Group 42">
            <a:extLst>
              <a:ext uri="{FF2B5EF4-FFF2-40B4-BE49-F238E27FC236}">
                <a16:creationId xmlns:a16="http://schemas.microsoft.com/office/drawing/2014/main" id="{2074E25F-5A3C-46D6-41D2-006F26A7E205}"/>
              </a:ext>
            </a:extLst>
          </p:cNvPr>
          <p:cNvGrpSpPr/>
          <p:nvPr/>
        </p:nvGrpSpPr>
        <p:grpSpPr>
          <a:xfrm>
            <a:off x="5880432" y="258044"/>
            <a:ext cx="1590675" cy="1749472"/>
            <a:chOff x="8740496" y="1013696"/>
            <a:chExt cx="2120900" cy="2332631"/>
          </a:xfrm>
        </p:grpSpPr>
        <p:pic>
          <p:nvPicPr>
            <p:cNvPr id="3" name="Picture 2" descr="A person smiling for a selfie&#10;&#10;Description automatically generated">
              <a:extLst>
                <a:ext uri="{FF2B5EF4-FFF2-40B4-BE49-F238E27FC236}">
                  <a16:creationId xmlns:a16="http://schemas.microsoft.com/office/drawing/2014/main" id="{B464C157-FAC4-4C5C-3B8B-26A62DB06D1E}"/>
                </a:ext>
              </a:extLst>
            </p:cNvPr>
            <p:cNvPicPr>
              <a:picLocks noChangeAspect="1"/>
            </p:cNvPicPr>
            <p:nvPr/>
          </p:nvPicPr>
          <p:blipFill rotWithShape="1">
            <a:blip r:embed="rId11"/>
            <a:srcRect l="4265" t="1899" r="5900" b="13737"/>
            <a:stretch/>
          </p:blipFill>
          <p:spPr>
            <a:xfrm>
              <a:off x="8968541" y="1013696"/>
              <a:ext cx="1664811" cy="1608810"/>
            </a:xfrm>
            <a:prstGeom prst="ellipse">
              <a:avLst/>
            </a:prstGeom>
          </p:spPr>
        </p:pic>
        <p:sp>
          <p:nvSpPr>
            <p:cNvPr id="4" name="TextBox 3">
              <a:extLst>
                <a:ext uri="{FF2B5EF4-FFF2-40B4-BE49-F238E27FC236}">
                  <a16:creationId xmlns:a16="http://schemas.microsoft.com/office/drawing/2014/main" id="{19D1DA32-24A3-13F1-D684-FF5D3762FB20}"/>
                </a:ext>
              </a:extLst>
            </p:cNvPr>
            <p:cNvSpPr txBox="1"/>
            <p:nvPr/>
          </p:nvSpPr>
          <p:spPr>
            <a:xfrm>
              <a:off x="8740496" y="2771810"/>
              <a:ext cx="2120900" cy="574517"/>
            </a:xfrm>
            <a:prstGeom prst="rect">
              <a:avLst/>
            </a:prstGeom>
            <a:noFill/>
          </p:spPr>
          <p:txBody>
            <a:bodyPr wrap="square">
              <a:spAutoFit/>
            </a:bodyPr>
            <a:lstStyle/>
            <a:p>
              <a:pPr algn="ctr"/>
              <a:r>
                <a:rPr lang="en-BR" sz="1100" b="1" dirty="0">
                  <a:solidFill>
                    <a:srgbClr val="7030A0"/>
                  </a:solidFill>
                </a:rPr>
                <a:t>Joice</a:t>
              </a:r>
              <a:endParaRPr lang="pt-BR" sz="1100" b="1" dirty="0">
                <a:solidFill>
                  <a:srgbClr val="7030A0"/>
                </a:solidFill>
              </a:endParaRPr>
            </a:p>
            <a:p>
              <a:pPr algn="ctr"/>
              <a:r>
                <a:rPr lang="en-BR" sz="1100" b="1" dirty="0">
                  <a:solidFill>
                    <a:srgbClr val="7030A0"/>
                  </a:solidFill>
                </a:rPr>
                <a:t>Machado</a:t>
              </a:r>
            </a:p>
          </p:txBody>
        </p:sp>
      </p:grpSp>
      <p:grpSp>
        <p:nvGrpSpPr>
          <p:cNvPr id="44" name="Group 43">
            <a:extLst>
              <a:ext uri="{FF2B5EF4-FFF2-40B4-BE49-F238E27FC236}">
                <a16:creationId xmlns:a16="http://schemas.microsoft.com/office/drawing/2014/main" id="{25F76DF8-8C02-32E3-1CF1-99BCE282957A}"/>
              </a:ext>
            </a:extLst>
          </p:cNvPr>
          <p:cNvGrpSpPr/>
          <p:nvPr/>
        </p:nvGrpSpPr>
        <p:grpSpPr>
          <a:xfrm>
            <a:off x="7623200" y="265566"/>
            <a:ext cx="1352440" cy="2043031"/>
            <a:chOff x="10103291" y="2542227"/>
            <a:chExt cx="2154557" cy="3123272"/>
          </a:xfrm>
        </p:grpSpPr>
        <p:pic>
          <p:nvPicPr>
            <p:cNvPr id="7" name="Picture 6" descr="A person with her hand on her chin&#10;&#10;Description automatically generated">
              <a:extLst>
                <a:ext uri="{FF2B5EF4-FFF2-40B4-BE49-F238E27FC236}">
                  <a16:creationId xmlns:a16="http://schemas.microsoft.com/office/drawing/2014/main" id="{036DF7E7-F79D-C4E8-90B5-598E4AD97C0B}"/>
                </a:ext>
              </a:extLst>
            </p:cNvPr>
            <p:cNvPicPr>
              <a:picLocks noChangeAspect="1"/>
            </p:cNvPicPr>
            <p:nvPr/>
          </p:nvPicPr>
          <p:blipFill rotWithShape="1">
            <a:blip r:embed="rId12"/>
            <a:srcRect l="6952" t="2162"/>
            <a:stretch/>
          </p:blipFill>
          <p:spPr>
            <a:xfrm>
              <a:off x="10103291" y="2542227"/>
              <a:ext cx="2067989" cy="1894878"/>
            </a:xfrm>
            <a:prstGeom prst="ellipse">
              <a:avLst/>
            </a:prstGeom>
          </p:spPr>
        </p:pic>
        <p:sp>
          <p:nvSpPr>
            <p:cNvPr id="8" name="TextBox 7">
              <a:extLst>
                <a:ext uri="{FF2B5EF4-FFF2-40B4-BE49-F238E27FC236}">
                  <a16:creationId xmlns:a16="http://schemas.microsoft.com/office/drawing/2014/main" id="{067AF0C3-050C-9172-F696-7CD9788E7783}"/>
                </a:ext>
              </a:extLst>
            </p:cNvPr>
            <p:cNvSpPr txBox="1"/>
            <p:nvPr/>
          </p:nvSpPr>
          <p:spPr>
            <a:xfrm>
              <a:off x="10136947" y="4375323"/>
              <a:ext cx="2120901" cy="1290176"/>
            </a:xfrm>
            <a:prstGeom prst="ellipse">
              <a:avLst/>
            </a:prstGeom>
            <a:noFill/>
          </p:spPr>
          <p:txBody>
            <a:bodyPr wrap="square">
              <a:spAutoFit/>
            </a:bodyPr>
            <a:lstStyle/>
            <a:p>
              <a:pPr algn="ctr"/>
              <a:r>
                <a:rPr lang="en-BR" sz="1100" b="1" dirty="0">
                  <a:solidFill>
                    <a:srgbClr val="7030A0"/>
                  </a:solidFill>
                </a:rPr>
                <a:t>Sabrina Dalbosco Gadenz</a:t>
              </a:r>
            </a:p>
          </p:txBody>
        </p:sp>
      </p:grpSp>
      <p:sp>
        <p:nvSpPr>
          <p:cNvPr id="38" name="Oval 37">
            <a:extLst>
              <a:ext uri="{FF2B5EF4-FFF2-40B4-BE49-F238E27FC236}">
                <a16:creationId xmlns:a16="http://schemas.microsoft.com/office/drawing/2014/main" id="{FACE6FF6-CC27-AAAD-F3C5-4114CC451C62}"/>
              </a:ext>
            </a:extLst>
          </p:cNvPr>
          <p:cNvSpPr/>
          <p:nvPr/>
        </p:nvSpPr>
        <p:spPr>
          <a:xfrm>
            <a:off x="4116015" y="1932366"/>
            <a:ext cx="175650" cy="205266"/>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grpSp>
        <p:nvGrpSpPr>
          <p:cNvPr id="40" name="Group 39">
            <a:extLst>
              <a:ext uri="{FF2B5EF4-FFF2-40B4-BE49-F238E27FC236}">
                <a16:creationId xmlns:a16="http://schemas.microsoft.com/office/drawing/2014/main" id="{C045600D-229E-C141-D00C-2938F8BF824E}"/>
              </a:ext>
            </a:extLst>
          </p:cNvPr>
          <p:cNvGrpSpPr/>
          <p:nvPr/>
        </p:nvGrpSpPr>
        <p:grpSpPr>
          <a:xfrm>
            <a:off x="3022385" y="270571"/>
            <a:ext cx="1516691" cy="1776421"/>
            <a:chOff x="3541328" y="1082040"/>
            <a:chExt cx="2120900" cy="2336530"/>
          </a:xfrm>
        </p:grpSpPr>
        <p:pic>
          <p:nvPicPr>
            <p:cNvPr id="9" name="Picture 8">
              <a:extLst>
                <a:ext uri="{FF2B5EF4-FFF2-40B4-BE49-F238E27FC236}">
                  <a16:creationId xmlns:a16="http://schemas.microsoft.com/office/drawing/2014/main" id="{EF6C725A-3C6D-32B7-BAB1-7F32D52CEFE5}"/>
                </a:ext>
              </a:extLst>
            </p:cNvPr>
            <p:cNvPicPr>
              <a:picLocks noChangeAspect="1"/>
            </p:cNvPicPr>
            <p:nvPr/>
          </p:nvPicPr>
          <p:blipFill rotWithShape="1">
            <a:blip r:embed="rId13"/>
            <a:srcRect l="3745" t="10022" r="9011" b="9356"/>
            <a:stretch/>
          </p:blipFill>
          <p:spPr>
            <a:xfrm>
              <a:off x="3715512" y="1082040"/>
              <a:ext cx="1746019" cy="1587054"/>
            </a:xfrm>
            <a:prstGeom prst="ellipse">
              <a:avLst/>
            </a:prstGeom>
          </p:spPr>
        </p:pic>
        <p:sp>
          <p:nvSpPr>
            <p:cNvPr id="19" name="TextBox 18">
              <a:extLst>
                <a:ext uri="{FF2B5EF4-FFF2-40B4-BE49-F238E27FC236}">
                  <a16:creationId xmlns:a16="http://schemas.microsoft.com/office/drawing/2014/main" id="{CCA1F09C-1713-0E45-1DAF-D1D1E0FBDE20}"/>
                </a:ext>
              </a:extLst>
            </p:cNvPr>
            <p:cNvSpPr txBox="1"/>
            <p:nvPr/>
          </p:nvSpPr>
          <p:spPr>
            <a:xfrm>
              <a:off x="3541328" y="2851823"/>
              <a:ext cx="2120900" cy="566747"/>
            </a:xfrm>
            <a:prstGeom prst="rect">
              <a:avLst/>
            </a:prstGeom>
            <a:noFill/>
          </p:spPr>
          <p:txBody>
            <a:bodyPr wrap="square">
              <a:spAutoFit/>
            </a:bodyPr>
            <a:lstStyle/>
            <a:p>
              <a:pPr algn="ctr"/>
              <a:r>
                <a:rPr lang="en-BR" sz="1100" b="1" dirty="0">
                  <a:solidFill>
                    <a:srgbClr val="7030A0"/>
                  </a:solidFill>
                </a:rPr>
                <a:t>Italo</a:t>
              </a:r>
              <a:endParaRPr lang="pt-BR" sz="1100" b="1" dirty="0">
                <a:solidFill>
                  <a:srgbClr val="7030A0"/>
                </a:solidFill>
              </a:endParaRPr>
            </a:p>
            <a:p>
              <a:pPr algn="ctr"/>
              <a:r>
                <a:rPr lang="en-BR" sz="1100" b="1" dirty="0">
                  <a:solidFill>
                    <a:srgbClr val="7030A0"/>
                  </a:solidFill>
                </a:rPr>
                <a:t>Macedo</a:t>
              </a:r>
            </a:p>
          </p:txBody>
        </p:sp>
      </p:grpSp>
      <p:grpSp>
        <p:nvGrpSpPr>
          <p:cNvPr id="48" name="Group 47">
            <a:extLst>
              <a:ext uri="{FF2B5EF4-FFF2-40B4-BE49-F238E27FC236}">
                <a16:creationId xmlns:a16="http://schemas.microsoft.com/office/drawing/2014/main" id="{BB9CE2CE-43F8-805E-96FB-20C3DF1E578B}"/>
              </a:ext>
            </a:extLst>
          </p:cNvPr>
          <p:cNvGrpSpPr/>
          <p:nvPr/>
        </p:nvGrpSpPr>
        <p:grpSpPr>
          <a:xfrm>
            <a:off x="7549971" y="2904028"/>
            <a:ext cx="1198964" cy="1967842"/>
            <a:chOff x="10078861" y="2900256"/>
            <a:chExt cx="1598618" cy="2623788"/>
          </a:xfrm>
        </p:grpSpPr>
        <p:pic>
          <p:nvPicPr>
            <p:cNvPr id="45" name="Picture 44">
              <a:extLst>
                <a:ext uri="{FF2B5EF4-FFF2-40B4-BE49-F238E27FC236}">
                  <a16:creationId xmlns:a16="http://schemas.microsoft.com/office/drawing/2014/main" id="{0E2A79F4-6BBF-C37B-B4E9-1A0154B30628}"/>
                </a:ext>
              </a:extLst>
            </p:cNvPr>
            <p:cNvPicPr>
              <a:picLocks noChangeAspect="1"/>
            </p:cNvPicPr>
            <p:nvPr/>
          </p:nvPicPr>
          <p:blipFill>
            <a:blip r:embed="rId14"/>
            <a:stretch>
              <a:fillRect/>
            </a:stretch>
          </p:blipFill>
          <p:spPr>
            <a:xfrm>
              <a:off x="10078861" y="2900256"/>
              <a:ext cx="1598618" cy="1602318"/>
            </a:xfrm>
            <a:prstGeom prst="ellipse">
              <a:avLst/>
            </a:prstGeom>
          </p:spPr>
        </p:pic>
        <p:sp>
          <p:nvSpPr>
            <p:cNvPr id="46" name="TextBox 45">
              <a:extLst>
                <a:ext uri="{FF2B5EF4-FFF2-40B4-BE49-F238E27FC236}">
                  <a16:creationId xmlns:a16="http://schemas.microsoft.com/office/drawing/2014/main" id="{A4FB4468-59CD-CB52-7C70-D3A0FDD6FFC3}"/>
                </a:ext>
              </a:extLst>
            </p:cNvPr>
            <p:cNvSpPr txBox="1"/>
            <p:nvPr/>
          </p:nvSpPr>
          <p:spPr>
            <a:xfrm>
              <a:off x="10327926" y="4723826"/>
              <a:ext cx="1178100" cy="800218"/>
            </a:xfrm>
            <a:prstGeom prst="rect">
              <a:avLst/>
            </a:prstGeom>
            <a:noFill/>
          </p:spPr>
          <p:txBody>
            <a:bodyPr wrap="none" rtlCol="0">
              <a:spAutoFit/>
            </a:bodyPr>
            <a:lstStyle/>
            <a:p>
              <a:pPr algn="ctr"/>
              <a:r>
                <a:rPr lang="en-BR" sz="1100" b="1" dirty="0">
                  <a:solidFill>
                    <a:srgbClr val="7030A0"/>
                  </a:solidFill>
                </a:rPr>
                <a:t>Carolina</a:t>
              </a:r>
              <a:endParaRPr lang="pt-BR" sz="1100" b="1" dirty="0">
                <a:solidFill>
                  <a:srgbClr val="7030A0"/>
                </a:solidFill>
              </a:endParaRPr>
            </a:p>
            <a:p>
              <a:pPr algn="ctr"/>
              <a:r>
                <a:rPr lang="en-BR" sz="1100" b="1" dirty="0">
                  <a:solidFill>
                    <a:srgbClr val="7030A0"/>
                  </a:solidFill>
                </a:rPr>
                <a:t>Rodoplho </a:t>
              </a:r>
            </a:p>
            <a:p>
              <a:pPr algn="ctr"/>
              <a:r>
                <a:rPr lang="en-BR" sz="1100" b="1" dirty="0">
                  <a:solidFill>
                    <a:srgbClr val="7030A0"/>
                  </a:solidFill>
                </a:rPr>
                <a:t>Santosa</a:t>
              </a:r>
            </a:p>
          </p:txBody>
        </p:sp>
      </p:grpSp>
      <p:sp>
        <p:nvSpPr>
          <p:cNvPr id="47" name="TextBox 46">
            <a:extLst>
              <a:ext uri="{FF2B5EF4-FFF2-40B4-BE49-F238E27FC236}">
                <a16:creationId xmlns:a16="http://schemas.microsoft.com/office/drawing/2014/main" id="{690F2624-A444-0987-AEFE-EF01A9F72DA8}"/>
              </a:ext>
            </a:extLst>
          </p:cNvPr>
          <p:cNvSpPr txBox="1"/>
          <p:nvPr/>
        </p:nvSpPr>
        <p:spPr>
          <a:xfrm>
            <a:off x="2714216" y="2314683"/>
            <a:ext cx="3858749" cy="507831"/>
          </a:xfrm>
          <a:prstGeom prst="rect">
            <a:avLst/>
          </a:prstGeom>
          <a:noFill/>
        </p:spPr>
        <p:txBody>
          <a:bodyPr wrap="none" rtlCol="0">
            <a:spAutoFit/>
          </a:bodyPr>
          <a:lstStyle/>
          <a:p>
            <a:r>
              <a:rPr lang="en-BR" sz="2700" dirty="0">
                <a:solidFill>
                  <a:srgbClr val="7030A0"/>
                </a:solidFill>
              </a:rPr>
              <a:t>TIME IPS BRASIL  HSL</a:t>
            </a:r>
          </a:p>
        </p:txBody>
      </p:sp>
    </p:spTree>
    <p:extLst>
      <p:ext uri="{BB962C8B-B14F-4D97-AF65-F5344CB8AC3E}">
        <p14:creationId xmlns:p14="http://schemas.microsoft.com/office/powerpoint/2010/main" val="1719550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0983-775E-7230-1AC3-6A0D43CE89E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Participações em eventos</a:t>
            </a:r>
          </a:p>
        </p:txBody>
      </p:sp>
      <p:sp>
        <p:nvSpPr>
          <p:cNvPr id="3" name="Content Placeholder 2">
            <a:extLst>
              <a:ext uri="{FF2B5EF4-FFF2-40B4-BE49-F238E27FC236}">
                <a16:creationId xmlns:a16="http://schemas.microsoft.com/office/drawing/2014/main" id="{7ADE785A-A0AC-50D1-3561-AB91E3AE7777}"/>
              </a:ext>
            </a:extLst>
          </p:cNvPr>
          <p:cNvSpPr>
            <a:spLocks noGrp="1"/>
          </p:cNvSpPr>
          <p:nvPr>
            <p:ph idx="1"/>
          </p:nvPr>
        </p:nvSpPr>
        <p:spPr/>
        <p:txBody>
          <a:bodyPr>
            <a:normAutofit fontScale="77500" lnSpcReduction="20000"/>
          </a:bodyPr>
          <a:lstStyle/>
          <a:p>
            <a:r>
              <a:rPr lang="en-BR" dirty="0">
                <a:solidFill>
                  <a:srgbClr val="7030A0"/>
                </a:solidFill>
                <a:latin typeface="Varela Round" pitchFamily="2" charset="-79"/>
                <a:cs typeface="Varela Round" pitchFamily="2" charset="-79"/>
              </a:rPr>
              <a:t>Outubro 2023</a:t>
            </a:r>
          </a:p>
          <a:p>
            <a:pPr lvl="1">
              <a:spcBef>
                <a:spcPts val="600"/>
              </a:spcBef>
              <a:spcAft>
                <a:spcPts val="600"/>
              </a:spcAft>
            </a:pPr>
            <a:r>
              <a:rPr lang="en-BR" sz="1600" dirty="0">
                <a:solidFill>
                  <a:srgbClr val="7030A0"/>
                </a:solidFill>
                <a:latin typeface="Varela Round" pitchFamily="2" charset="-79"/>
                <a:cs typeface="Varela Round" pitchFamily="2" charset="-79"/>
              </a:rPr>
              <a:t>Poster - </a:t>
            </a:r>
            <a:r>
              <a:rPr lang="en-US" sz="1600" dirty="0">
                <a:solidFill>
                  <a:srgbClr val="7030A0"/>
                </a:solidFill>
                <a:latin typeface="Varela Round" pitchFamily="2" charset="-79"/>
                <a:cs typeface="Varela Round" pitchFamily="2" charset="-79"/>
              </a:rPr>
              <a:t>A </a:t>
            </a:r>
            <a:r>
              <a:rPr lang="en-US" sz="1600" dirty="0" err="1">
                <a:solidFill>
                  <a:srgbClr val="7030A0"/>
                </a:solidFill>
                <a:latin typeface="Varela Round" pitchFamily="2" charset="-79"/>
                <a:cs typeface="Varela Round" pitchFamily="2" charset="-79"/>
              </a:rPr>
              <a:t>Construção</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Sumário</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Internacional</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Paciente</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Brasil</a:t>
            </a:r>
            <a:r>
              <a:rPr lang="en-US" sz="1600" dirty="0">
                <a:solidFill>
                  <a:srgbClr val="7030A0"/>
                </a:solidFill>
                <a:latin typeface="Varela Round" pitchFamily="2" charset="-79"/>
                <a:cs typeface="Varela Round" pitchFamily="2" charset="-79"/>
              </a:rPr>
              <a:t> - </a:t>
            </a:r>
            <a:r>
              <a:rPr lang="en-BR" sz="1600" dirty="0">
                <a:solidFill>
                  <a:srgbClr val="7030A0"/>
                </a:solidFill>
                <a:latin typeface="Varela Round" pitchFamily="2" charset="-79"/>
                <a:cs typeface="Varela Round" pitchFamily="2" charset="-79"/>
              </a:rPr>
              <a:t>1 </a:t>
            </a:r>
            <a:r>
              <a:rPr lang="en-BR" sz="1600" b="1" dirty="0">
                <a:solidFill>
                  <a:srgbClr val="7030A0"/>
                </a:solidFill>
                <a:latin typeface="Varela Round" pitchFamily="2" charset="-79"/>
                <a:cs typeface="Varela Round" pitchFamily="2" charset="-79"/>
              </a:rPr>
              <a:t>Simpósio Internacional de  Transformação Digital no SUS</a:t>
            </a:r>
            <a:r>
              <a:rPr lang="en-BR" sz="1600" dirty="0">
                <a:solidFill>
                  <a:srgbClr val="7030A0"/>
                </a:solidFill>
                <a:latin typeface="Varela Round" pitchFamily="2" charset="-79"/>
                <a:cs typeface="Varela Round" pitchFamily="2" charset="-79"/>
              </a:rPr>
              <a:t>, São Paulo</a:t>
            </a:r>
          </a:p>
          <a:p>
            <a:pPr lvl="1">
              <a:spcBef>
                <a:spcPts val="600"/>
              </a:spcBef>
              <a:spcAft>
                <a:spcPts val="600"/>
              </a:spcAft>
            </a:pPr>
            <a:r>
              <a:rPr lang="en-BR" sz="1600" dirty="0">
                <a:solidFill>
                  <a:srgbClr val="7030A0"/>
                </a:solidFill>
                <a:latin typeface="Varela Round" pitchFamily="2" charset="-79"/>
                <a:cs typeface="Varela Round" pitchFamily="2" charset="-79"/>
              </a:rPr>
              <a:t>Apresentação oral IPS B</a:t>
            </a:r>
            <a:r>
              <a:rPr lang="en-US" sz="1600" dirty="0">
                <a:solidFill>
                  <a:srgbClr val="7030A0"/>
                </a:solidFill>
                <a:latin typeface="Varela Round" pitchFamily="2" charset="-79"/>
                <a:cs typeface="Varela Round" pitchFamily="2" charset="-79"/>
              </a:rPr>
              <a:t>r</a:t>
            </a:r>
            <a:r>
              <a:rPr lang="en-BR" sz="1600" dirty="0">
                <a:solidFill>
                  <a:srgbClr val="7030A0"/>
                </a:solidFill>
                <a:latin typeface="Varela Round" pitchFamily="2" charset="-79"/>
                <a:cs typeface="Varela Round" pitchFamily="2" charset="-79"/>
              </a:rPr>
              <a:t>asil e OBM, H</a:t>
            </a:r>
            <a:r>
              <a:rPr lang="en-US" sz="1600" dirty="0">
                <a:solidFill>
                  <a:srgbClr val="7030A0"/>
                </a:solidFill>
                <a:latin typeface="Varela Round" pitchFamily="2" charset="-79"/>
                <a:cs typeface="Varela Round" pitchFamily="2" charset="-79"/>
              </a:rPr>
              <a:t>o</a:t>
            </a:r>
            <a:r>
              <a:rPr lang="en-BR" sz="1600" dirty="0">
                <a:solidFill>
                  <a:srgbClr val="7030A0"/>
                </a:solidFill>
                <a:latin typeface="Varela Round" pitchFamily="2" charset="-79"/>
                <a:cs typeface="Varela Round" pitchFamily="2" charset="-79"/>
              </a:rPr>
              <a:t>spitalar, Maio de 2023, São Paulo</a:t>
            </a:r>
          </a:p>
          <a:p>
            <a:pPr lvl="1">
              <a:spcBef>
                <a:spcPts val="600"/>
              </a:spcBef>
              <a:spcAft>
                <a:spcPts val="600"/>
              </a:spcAft>
            </a:pPr>
            <a:r>
              <a:rPr lang="en-BR" sz="1600" dirty="0">
                <a:solidFill>
                  <a:srgbClr val="7030A0"/>
                </a:solidFill>
                <a:latin typeface="Varela Round" pitchFamily="2" charset="-79"/>
                <a:cs typeface="Varela Round" pitchFamily="2" charset="-79"/>
              </a:rPr>
              <a:t>Apresentação oral – </a:t>
            </a:r>
            <a:r>
              <a:rPr lang="en-US" sz="1600" dirty="0">
                <a:solidFill>
                  <a:srgbClr val="7030A0"/>
                </a:solidFill>
                <a:latin typeface="Varela Round" pitchFamily="2" charset="-79"/>
                <a:cs typeface="Varela Round" pitchFamily="2" charset="-79"/>
              </a:rPr>
              <a:t>SNOMED-IPS – SNOMED EXPO 2023, Atlanta, USA</a:t>
            </a:r>
            <a:endParaRPr lang="en-BR" sz="1600" dirty="0">
              <a:solidFill>
                <a:srgbClr val="7030A0"/>
              </a:solidFill>
              <a:latin typeface="Varela Round" pitchFamily="2" charset="-79"/>
              <a:cs typeface="Varela Round" pitchFamily="2" charset="-79"/>
            </a:endParaRPr>
          </a:p>
          <a:p>
            <a:pPr lvl="2">
              <a:spcBef>
                <a:spcPts val="600"/>
              </a:spcBef>
              <a:spcAft>
                <a:spcPts val="600"/>
              </a:spcAft>
            </a:pPr>
            <a:r>
              <a:rPr lang="en-US" sz="1600" dirty="0">
                <a:solidFill>
                  <a:srgbClr val="7030A0"/>
                </a:solidFill>
                <a:latin typeface="Varela Round" pitchFamily="2" charset="-79"/>
                <a:cs typeface="Varela Round" pitchFamily="2" charset="-79"/>
              </a:rPr>
              <a:t>Construction of the Immunization Component of the Brazilian IPS - (International Patient Summary): mapping of local vaccines terminologies to SNOMED-IPS</a:t>
            </a:r>
          </a:p>
          <a:p>
            <a:pPr lvl="2">
              <a:spcBef>
                <a:spcPts val="600"/>
              </a:spcBef>
              <a:spcAft>
                <a:spcPts val="600"/>
              </a:spcAft>
            </a:pPr>
            <a:r>
              <a:rPr lang="en-US" sz="1600" dirty="0">
                <a:solidFill>
                  <a:srgbClr val="7030A0"/>
                </a:solidFill>
                <a:latin typeface="Varela Round" pitchFamily="2" charset="-79"/>
                <a:cs typeface="Varela Round" pitchFamily="2" charset="-79"/>
              </a:rPr>
              <a:t>Poster - Mapping of the Brazilian Classification of Allergies and Adverse reactions (CBARA) to SNOMED-IPS  </a:t>
            </a:r>
          </a:p>
          <a:p>
            <a:pPr lvl="1">
              <a:spcBef>
                <a:spcPts val="600"/>
              </a:spcBef>
              <a:spcAft>
                <a:spcPts val="600"/>
              </a:spcAft>
            </a:pPr>
            <a:r>
              <a:rPr lang="en-US" sz="1600" dirty="0" err="1">
                <a:solidFill>
                  <a:srgbClr val="7030A0"/>
                </a:solidFill>
                <a:latin typeface="Varela Round" pitchFamily="2" charset="-79"/>
                <a:cs typeface="Varela Round" pitchFamily="2" charset="-79"/>
              </a:rPr>
              <a:t>Apresentação</a:t>
            </a:r>
            <a:r>
              <a:rPr lang="en-US" sz="1600" dirty="0">
                <a:solidFill>
                  <a:srgbClr val="7030A0"/>
                </a:solidFill>
                <a:latin typeface="Varela Round" pitchFamily="2" charset="-79"/>
                <a:cs typeface="Varela Round" pitchFamily="2" charset="-79"/>
              </a:rPr>
              <a:t> oral  – Global Summit </a:t>
            </a:r>
            <a:r>
              <a:rPr lang="en-US" sz="1600" dirty="0" err="1">
                <a:solidFill>
                  <a:srgbClr val="7030A0"/>
                </a:solidFill>
                <a:latin typeface="Varela Round" pitchFamily="2" charset="-79"/>
                <a:cs typeface="Varela Round" pitchFamily="2" charset="-79"/>
              </a:rPr>
              <a:t>TeleHealth</a:t>
            </a:r>
            <a:r>
              <a:rPr lang="en-US" sz="1600" dirty="0">
                <a:solidFill>
                  <a:srgbClr val="7030A0"/>
                </a:solidFill>
                <a:latin typeface="Varela Round" pitchFamily="2" charset="-79"/>
                <a:cs typeface="Varela Round" pitchFamily="2" charset="-79"/>
              </a:rPr>
              <a:t> –Digital Health, </a:t>
            </a:r>
            <a:r>
              <a:rPr lang="en-US" sz="1600" dirty="0" err="1">
                <a:solidFill>
                  <a:srgbClr val="7030A0"/>
                </a:solidFill>
                <a:latin typeface="Varela Round" pitchFamily="2" charset="-79"/>
                <a:cs typeface="Varela Round" pitchFamily="2" charset="-79"/>
              </a:rPr>
              <a:t>novembro</a:t>
            </a:r>
            <a:r>
              <a:rPr lang="en-US" sz="1600" dirty="0">
                <a:solidFill>
                  <a:srgbClr val="7030A0"/>
                </a:solidFill>
                <a:latin typeface="Varela Round" pitchFamily="2" charset="-79"/>
                <a:cs typeface="Varela Round" pitchFamily="2" charset="-79"/>
              </a:rPr>
              <a:t> 2023</a:t>
            </a:r>
          </a:p>
          <a:p>
            <a:pPr lvl="1">
              <a:spcBef>
                <a:spcPts val="600"/>
              </a:spcBef>
              <a:spcAft>
                <a:spcPts val="600"/>
              </a:spcAft>
            </a:pPr>
            <a:r>
              <a:rPr lang="en-US" sz="1600" dirty="0" err="1">
                <a:solidFill>
                  <a:srgbClr val="7030A0"/>
                </a:solidFill>
                <a:latin typeface="Varela Round" pitchFamily="2" charset="-79"/>
                <a:cs typeface="Varela Round" pitchFamily="2" charset="-79"/>
              </a:rPr>
              <a:t>Apresentação</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evento</a:t>
            </a:r>
            <a:r>
              <a:rPr lang="en-US" sz="1600" dirty="0">
                <a:solidFill>
                  <a:srgbClr val="7030A0"/>
                </a:solidFill>
                <a:latin typeface="Varela Round" pitchFamily="2" charset="-79"/>
                <a:cs typeface="Varela Round" pitchFamily="2" charset="-79"/>
              </a:rPr>
              <a:t> 15 </a:t>
            </a:r>
            <a:r>
              <a:rPr lang="en-US" sz="1600" dirty="0" err="1">
                <a:solidFill>
                  <a:srgbClr val="7030A0"/>
                </a:solidFill>
                <a:latin typeface="Varela Round" pitchFamily="2" charset="-79"/>
                <a:cs typeface="Varela Round" pitchFamily="2" charset="-79"/>
              </a:rPr>
              <a:t>anos</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Proadi</a:t>
            </a:r>
            <a:r>
              <a:rPr lang="en-US" sz="1600" dirty="0">
                <a:solidFill>
                  <a:srgbClr val="7030A0"/>
                </a:solidFill>
                <a:latin typeface="Varela Round" pitchFamily="2" charset="-79"/>
                <a:cs typeface="Varela Round" pitchFamily="2" charset="-79"/>
              </a:rPr>
              <a:t>-SUS, Brasília, </a:t>
            </a:r>
            <a:r>
              <a:rPr lang="en-US" sz="1600" dirty="0" err="1">
                <a:solidFill>
                  <a:srgbClr val="7030A0"/>
                </a:solidFill>
                <a:latin typeface="Varela Round" pitchFamily="2" charset="-79"/>
                <a:cs typeface="Varela Round" pitchFamily="2" charset="-79"/>
              </a:rPr>
              <a:t>dezembro</a:t>
            </a:r>
            <a:r>
              <a:rPr lang="en-US" sz="1600" dirty="0">
                <a:solidFill>
                  <a:srgbClr val="7030A0"/>
                </a:solidFill>
                <a:latin typeface="Varela Round" pitchFamily="2" charset="-79"/>
                <a:cs typeface="Varela Round" pitchFamily="2" charset="-79"/>
              </a:rPr>
              <a:t> 2023</a:t>
            </a:r>
            <a:endParaRPr lang="en-BR" sz="1600" dirty="0">
              <a:solidFill>
                <a:srgbClr val="7030A0"/>
              </a:solidFill>
              <a:latin typeface="Varela Round" pitchFamily="2" charset="-79"/>
              <a:cs typeface="Varela Round" pitchFamily="2" charset="-79"/>
            </a:endParaRPr>
          </a:p>
          <a:p>
            <a:pPr lvl="1"/>
            <a:endParaRPr lang="en-BR" dirty="0"/>
          </a:p>
        </p:txBody>
      </p:sp>
      <p:grpSp>
        <p:nvGrpSpPr>
          <p:cNvPr id="4" name="Google Shape;73;p15">
            <a:extLst>
              <a:ext uri="{FF2B5EF4-FFF2-40B4-BE49-F238E27FC236}">
                <a16:creationId xmlns:a16="http://schemas.microsoft.com/office/drawing/2014/main" id="{211A6FB9-58C1-749C-C210-CC8119781C7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CB02F2FD-68FD-DA22-3BF7-577A1D4A55E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3F431F3D-4F4D-F3C3-FDDD-243C3D10011F}"/>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6BBFBF25-E0BB-E42C-AD21-99FDE3002774}"/>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4D857EAA-F36C-F385-9C4B-0A387E8A7B53}"/>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505F517F-AE1B-9984-52EE-9EEE2A81783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5ACF2FFA-05E2-6EA4-6DF0-BAE675C1EF19}"/>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9222448-5955-F4A9-ED8D-34F243EF2AC4}"/>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20690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FA8332-31E2-2909-5820-66F0657D697F}"/>
              </a:ext>
            </a:extLst>
          </p:cNvPr>
          <p:cNvSpPr>
            <a:spLocks noGrp="1"/>
          </p:cNvSpPr>
          <p:nvPr>
            <p:ph idx="1"/>
          </p:nvPr>
        </p:nvSpPr>
        <p:spPr/>
        <p:txBody>
          <a:bodyPr/>
          <a:lstStyle/>
          <a:p>
            <a:pPr marL="114300" indent="0">
              <a:buNone/>
            </a:pPr>
            <a:endParaRPr lang="pt-BR" sz="1350" dirty="0">
              <a:solidFill>
                <a:srgbClr val="7030A0"/>
              </a:solidFill>
              <a:latin typeface="Varela Round" pitchFamily="2" charset="-79"/>
              <a:cs typeface="Varela Round" pitchFamily="2" charset="-79"/>
            </a:endParaRPr>
          </a:p>
          <a:p>
            <a:r>
              <a:rPr lang="en-BR" sz="1350" b="1" dirty="0">
                <a:solidFill>
                  <a:srgbClr val="7030A0"/>
                </a:solidFill>
                <a:latin typeface="Varela Round" pitchFamily="2" charset="-79"/>
                <a:cs typeface="Varela Round" pitchFamily="2" charset="-79"/>
              </a:rPr>
              <a:t>The Brazilian International Patient Summary Initiative - </a:t>
            </a:r>
            <a:r>
              <a:rPr lang="en-US" sz="1350" b="1" dirty="0">
                <a:solidFill>
                  <a:srgbClr val="7030A0"/>
                </a:solidFill>
                <a:latin typeface="Varela Round" pitchFamily="2" charset="-79"/>
                <a:cs typeface="Varela Round" pitchFamily="2" charset="-79"/>
              </a:rPr>
              <a:t> Oxford Open Digital Health </a:t>
            </a:r>
            <a:r>
              <a:rPr lang="en-US" sz="1350" b="1" dirty="0" err="1">
                <a:solidFill>
                  <a:srgbClr val="7030A0"/>
                </a:solidFill>
                <a:latin typeface="Varela Round" pitchFamily="2" charset="-79"/>
                <a:cs typeface="Varela Round" pitchFamily="2" charset="-79"/>
              </a:rPr>
              <a:t>chamada</a:t>
            </a:r>
            <a:r>
              <a:rPr lang="en-US" sz="1350" b="1" dirty="0">
                <a:solidFill>
                  <a:srgbClr val="7030A0"/>
                </a:solidFill>
                <a:latin typeface="Varela Round" pitchFamily="2" charset="-79"/>
                <a:cs typeface="Varela Round" pitchFamily="2" charset="-79"/>
              </a:rPr>
              <a:t> de Foundational Architecture for National Digital Transformation: Special Collection led by G20 Digital Health</a:t>
            </a:r>
            <a:endParaRPr lang="en-BR" sz="1350" b="1" dirty="0">
              <a:solidFill>
                <a:srgbClr val="7030A0"/>
              </a:solidFill>
              <a:latin typeface="Varela Round" pitchFamily="2" charset="-79"/>
              <a:cs typeface="Varela Round" pitchFamily="2" charset="-79"/>
            </a:endParaRPr>
          </a:p>
          <a:p>
            <a:endParaRPr lang="en-BR" dirty="0"/>
          </a:p>
        </p:txBody>
      </p:sp>
      <p:grpSp>
        <p:nvGrpSpPr>
          <p:cNvPr id="4" name="Google Shape;73;p15">
            <a:extLst>
              <a:ext uri="{FF2B5EF4-FFF2-40B4-BE49-F238E27FC236}">
                <a16:creationId xmlns:a16="http://schemas.microsoft.com/office/drawing/2014/main" id="{BD4824BD-FD64-5F21-750E-79FB46562EF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0F1E61-58B9-4FF3-8D0B-0D1BB43860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CB3016C1-FF02-06D6-4EB0-3C19CFE9FB29}"/>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9B57E0FD-A661-9E24-F5E5-F18BD2A86B7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28918855-20CC-A19F-CBF9-F805E5DD459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22D0CB91-D6CF-57E0-D961-7CB6EF31D84D}"/>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59F79E26-3473-054D-365F-3714FFBA002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93DBD93D-82CF-158E-B576-1C144DBC9D2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12" name="CaixaDeTexto 13">
            <a:extLst>
              <a:ext uri="{FF2B5EF4-FFF2-40B4-BE49-F238E27FC236}">
                <a16:creationId xmlns:a16="http://schemas.microsoft.com/office/drawing/2014/main" id="{339915F6-D3FF-685A-D243-DA4AC8F5E919}"/>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ENVIADOS PARA PUBLICAÇÃO</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2521290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E402C57-BD10-D71C-FCC0-652C015CB1E2}"/>
              </a:ext>
            </a:extLst>
          </p:cNvPr>
          <p:cNvGrpSpPr/>
          <p:nvPr/>
        </p:nvGrpSpPr>
        <p:grpSpPr>
          <a:xfrm>
            <a:off x="235974" y="1167081"/>
            <a:ext cx="7074139" cy="569700"/>
            <a:chOff x="0" y="744294"/>
            <a:chExt cx="7074139" cy="569700"/>
          </a:xfrm>
        </p:grpSpPr>
        <p:sp>
          <p:nvSpPr>
            <p:cNvPr id="4" name="Google Shape;748;p75">
              <a:extLst>
                <a:ext uri="{FF2B5EF4-FFF2-40B4-BE49-F238E27FC236}">
                  <a16:creationId xmlns:a16="http://schemas.microsoft.com/office/drawing/2014/main" id="{61AAD0C9-7568-BF1D-A497-B7FD85691812}"/>
                </a:ext>
              </a:extLst>
            </p:cNvPr>
            <p:cNvSpPr/>
            <p:nvPr/>
          </p:nvSpPr>
          <p:spPr>
            <a:xfrm>
              <a:off x="344135" y="744294"/>
              <a:ext cx="6730004"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a:t>
              </a:r>
              <a:r>
                <a:rPr lang="en-US" sz="1050" b="1" dirty="0" err="1">
                  <a:latin typeface="Raleway"/>
                </a:rPr>
                <a:t>Sumário</a:t>
              </a:r>
              <a:r>
                <a:rPr lang="en-US" sz="1050" b="1" dirty="0">
                  <a:latin typeface="Raleway"/>
                </a:rPr>
                <a:t> </a:t>
              </a:r>
              <a:r>
                <a:rPr lang="en-US" sz="1050" b="1" dirty="0" err="1">
                  <a:latin typeface="Raleway"/>
                </a:rPr>
                <a:t>Internacional</a:t>
              </a:r>
              <a:r>
                <a:rPr lang="en-US" sz="1050" b="1" dirty="0">
                  <a:latin typeface="Raleway"/>
                </a:rPr>
                <a:t> do </a:t>
              </a:r>
              <a:r>
                <a:rPr lang="en-US" sz="1050" b="1" dirty="0" err="1">
                  <a:latin typeface="Raleway"/>
                </a:rPr>
                <a:t>Paciente</a:t>
              </a:r>
              <a:r>
                <a:rPr lang="en-US" sz="1050" b="1" dirty="0">
                  <a:latin typeface="Raleway"/>
                </a:rPr>
                <a:t> </a:t>
              </a:r>
              <a:r>
                <a:rPr lang="en-US" sz="1050" b="1" dirty="0" err="1">
                  <a:latin typeface="Raleway"/>
                </a:rPr>
                <a:t>pode</a:t>
              </a:r>
              <a:r>
                <a:rPr lang="en-US" sz="1050" b="1" dirty="0">
                  <a:latin typeface="Raleway"/>
                </a:rPr>
                <a:t> ser </a:t>
              </a:r>
              <a:r>
                <a:rPr lang="en-US" sz="1050" b="1" dirty="0" err="1">
                  <a:latin typeface="Raleway"/>
                </a:rPr>
                <a:t>adotado</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padrão</a:t>
              </a:r>
              <a:r>
                <a:rPr lang="en-US" sz="1050" b="1" dirty="0">
                  <a:latin typeface="Raleway"/>
                </a:rPr>
                <a:t> </a:t>
              </a:r>
              <a:r>
                <a:rPr lang="en-US" sz="1050" b="1" dirty="0" err="1">
                  <a:latin typeface="Raleway"/>
                </a:rPr>
                <a:t>nacional</a:t>
              </a:r>
              <a:r>
                <a:rPr lang="en-US" sz="1050" b="1" dirty="0">
                  <a:latin typeface="Raleway"/>
                </a:rPr>
                <a:t> de  </a:t>
              </a:r>
              <a:r>
                <a:rPr lang="en-US" sz="1050" b="1" dirty="0" err="1">
                  <a:latin typeface="Raleway"/>
                </a:rPr>
                <a:t>interoperabilidade</a:t>
              </a:r>
              <a:r>
                <a:rPr lang="en-US" sz="1050" b="1" dirty="0">
                  <a:latin typeface="Raleway"/>
                </a:rPr>
                <a:t> para </a:t>
              </a:r>
              <a:r>
                <a:rPr lang="en-US" sz="1050" b="1" dirty="0" err="1">
                  <a:latin typeface="Raleway"/>
                </a:rPr>
                <a:t>viabilizar</a:t>
              </a:r>
              <a:r>
                <a:rPr lang="en-US" sz="1050" b="1" dirty="0">
                  <a:latin typeface="Raleway"/>
                </a:rPr>
                <a:t> a </a:t>
              </a:r>
              <a:r>
                <a:rPr lang="en-US" sz="1050" b="1" dirty="0" err="1">
                  <a:latin typeface="Raleway"/>
                </a:rPr>
                <a:t>continuidade</a:t>
              </a:r>
              <a:r>
                <a:rPr lang="en-US" sz="1050" b="1" dirty="0">
                  <a:latin typeface="Raleway"/>
                </a:rPr>
                <a:t> de </a:t>
              </a:r>
              <a:r>
                <a:rPr lang="en-US" sz="1050" b="1" dirty="0" err="1">
                  <a:latin typeface="Raleway"/>
                </a:rPr>
                <a:t>cuidado</a:t>
              </a:r>
              <a:endParaRPr sz="1050" b="1" dirty="0">
                <a:latin typeface="Raleway"/>
                <a:sym typeface="Raleway"/>
              </a:endParaRPr>
            </a:p>
          </p:txBody>
        </p:sp>
        <p:sp>
          <p:nvSpPr>
            <p:cNvPr id="5" name="Google Shape;749;p75">
              <a:extLst>
                <a:ext uri="{FF2B5EF4-FFF2-40B4-BE49-F238E27FC236}">
                  <a16:creationId xmlns:a16="http://schemas.microsoft.com/office/drawing/2014/main" id="{A9D5B5EE-02AD-4869-0DF1-D79C156C5622}"/>
                </a:ext>
              </a:extLst>
            </p:cNvPr>
            <p:cNvSpPr/>
            <p:nvPr/>
          </p:nvSpPr>
          <p:spPr>
            <a:xfrm>
              <a:off x="0" y="81076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1</a:t>
              </a:r>
              <a:endParaRPr sz="2100" b="1" dirty="0">
                <a:solidFill>
                  <a:schemeClr val="lt1"/>
                </a:solidFill>
                <a:latin typeface="DM Sans"/>
                <a:ea typeface="DM Sans"/>
                <a:cs typeface="DM Sans"/>
                <a:sym typeface="DM Sans"/>
              </a:endParaRPr>
            </a:p>
          </p:txBody>
        </p:sp>
      </p:grpSp>
      <p:grpSp>
        <p:nvGrpSpPr>
          <p:cNvPr id="15" name="Group 14">
            <a:extLst>
              <a:ext uri="{FF2B5EF4-FFF2-40B4-BE49-F238E27FC236}">
                <a16:creationId xmlns:a16="http://schemas.microsoft.com/office/drawing/2014/main" id="{8EDCEE4F-F4E4-6E87-91A9-55112F500332}"/>
              </a:ext>
            </a:extLst>
          </p:cNvPr>
          <p:cNvGrpSpPr/>
          <p:nvPr/>
        </p:nvGrpSpPr>
        <p:grpSpPr>
          <a:xfrm>
            <a:off x="580109" y="1878455"/>
            <a:ext cx="7579320" cy="765257"/>
            <a:chOff x="344135" y="1455668"/>
            <a:chExt cx="7579320" cy="765257"/>
          </a:xfrm>
        </p:grpSpPr>
        <p:sp>
          <p:nvSpPr>
            <p:cNvPr id="6" name="Google Shape;750;p75">
              <a:extLst>
                <a:ext uri="{FF2B5EF4-FFF2-40B4-BE49-F238E27FC236}">
                  <a16:creationId xmlns:a16="http://schemas.microsoft.com/office/drawing/2014/main" id="{A736BF7F-1127-4F6B-22D5-ED3864062892}"/>
                </a:ext>
              </a:extLst>
            </p:cNvPr>
            <p:cNvSpPr/>
            <p:nvPr/>
          </p:nvSpPr>
          <p:spPr>
            <a:xfrm>
              <a:off x="646651" y="1455668"/>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A </a:t>
              </a:r>
              <a:r>
                <a:rPr lang="en-US" sz="1050" b="1" dirty="0" err="1">
                  <a:latin typeface="Raleway"/>
                </a:rPr>
                <a:t>adoção</a:t>
              </a:r>
              <a:r>
                <a:rPr lang="en-US" sz="1050" b="1" dirty="0">
                  <a:latin typeface="Raleway"/>
                </a:rPr>
                <a:t> do IPS </a:t>
              </a:r>
              <a:r>
                <a:rPr lang="en-US" sz="1050" b="1" dirty="0" err="1">
                  <a:latin typeface="Raleway"/>
                </a:rPr>
                <a:t>Brasil</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Guia</a:t>
              </a:r>
              <a:r>
                <a:rPr lang="en-US" sz="1050" b="1" dirty="0">
                  <a:latin typeface="Raleway"/>
                </a:rPr>
                <a:t> Nacional  </a:t>
              </a:r>
              <a:r>
                <a:rPr lang="en-US" sz="1050" b="1" dirty="0" err="1">
                  <a:latin typeface="Raleway"/>
                </a:rPr>
                <a:t>habilita</a:t>
              </a:r>
              <a:r>
                <a:rPr lang="en-US" sz="1050" b="1" dirty="0">
                  <a:latin typeface="Raleway"/>
                </a:rPr>
                <a:t> a </a:t>
              </a:r>
              <a:r>
                <a:rPr lang="en-US" sz="1050" b="1" dirty="0" err="1">
                  <a:latin typeface="Raleway"/>
                </a:rPr>
                <a:t>criação</a:t>
              </a:r>
              <a:r>
                <a:rPr lang="en-US" sz="1050" b="1" dirty="0">
                  <a:latin typeface="Raleway"/>
                </a:rPr>
                <a:t> de </a:t>
              </a:r>
              <a:r>
                <a:rPr lang="en-US" sz="1050" b="1" dirty="0" err="1">
                  <a:latin typeface="Raleway"/>
                </a:rPr>
                <a:t>guias</a:t>
              </a:r>
              <a:r>
                <a:rPr lang="en-US" sz="1050" b="1" dirty="0">
                  <a:latin typeface="Raleway"/>
                </a:rPr>
                <a:t> </a:t>
              </a:r>
              <a:r>
                <a:rPr lang="en-US" sz="1050" b="1" dirty="0" err="1">
                  <a:latin typeface="Raleway"/>
                </a:rPr>
                <a:t>regionais</a:t>
              </a:r>
              <a:r>
                <a:rPr lang="en-US" sz="1050" b="1" dirty="0">
                  <a:latin typeface="Raleway"/>
                </a:rPr>
                <a:t> e de </a:t>
              </a:r>
              <a:r>
                <a:rPr lang="en-US" sz="1050" b="1" dirty="0" err="1">
                  <a:latin typeface="Raleway"/>
                </a:rPr>
                <a:t>caso</a:t>
              </a:r>
              <a:r>
                <a:rPr lang="en-US" sz="1050" b="1" dirty="0">
                  <a:latin typeface="Raleway"/>
                </a:rPr>
                <a:t> de </a:t>
              </a:r>
              <a:r>
                <a:rPr lang="en-US" sz="1050" b="1" dirty="0" err="1">
                  <a:latin typeface="Raleway"/>
                </a:rPr>
                <a:t>uso</a:t>
              </a:r>
              <a:r>
                <a:rPr lang="en-US" sz="1050" b="1" dirty="0">
                  <a:latin typeface="Raleway"/>
                </a:rPr>
                <a:t> </a:t>
              </a:r>
              <a:r>
                <a:rPr lang="en-US" sz="1050" b="1" dirty="0" err="1">
                  <a:latin typeface="Raleway"/>
                </a:rPr>
                <a:t>específico</a:t>
              </a:r>
              <a:r>
                <a:rPr lang="en-US" sz="1050" b="1" dirty="0">
                  <a:latin typeface="Raleway"/>
                </a:rPr>
                <a:t>, </a:t>
              </a:r>
              <a:r>
                <a:rPr lang="en-US" sz="1050" b="1" dirty="0" err="1">
                  <a:latin typeface="Raleway"/>
                </a:rPr>
                <a:t>como</a:t>
              </a:r>
              <a:r>
                <a:rPr lang="en-US" sz="1050" b="1" dirty="0">
                  <a:latin typeface="Raleway"/>
                </a:rPr>
                <a:t>: EBSERH, ANS, </a:t>
              </a:r>
              <a:r>
                <a:rPr lang="en-US" sz="1050" b="1" dirty="0" err="1">
                  <a:latin typeface="Raleway"/>
                </a:rPr>
                <a:t>etc</a:t>
              </a:r>
              <a:r>
                <a:rPr lang="en-US" sz="1050" b="1" dirty="0">
                  <a:latin typeface="Raleway"/>
                </a:rPr>
                <a:t> </a:t>
              </a:r>
              <a:r>
                <a:rPr lang="en-US" sz="1050" b="1" dirty="0" err="1">
                  <a:latin typeface="Raleway"/>
                </a:rPr>
                <a:t>Ainda</a:t>
              </a:r>
              <a:r>
                <a:rPr lang="en-US" sz="1050" b="1" dirty="0">
                  <a:latin typeface="Raleway"/>
                </a:rPr>
                <a:t> </a:t>
              </a:r>
              <a:r>
                <a:rPr lang="en-US" sz="1050" b="1" dirty="0" err="1">
                  <a:latin typeface="Raleway"/>
                </a:rPr>
                <a:t>assim</a:t>
              </a:r>
              <a:r>
                <a:rPr lang="en-US" sz="1050" b="1" dirty="0">
                  <a:latin typeface="Raleway"/>
                </a:rPr>
                <a:t>, </a:t>
              </a:r>
              <a:r>
                <a:rPr lang="en-US" sz="1050" b="1" dirty="0" err="1">
                  <a:latin typeface="Raleway"/>
                </a:rPr>
                <a:t>mantém</a:t>
              </a:r>
              <a:r>
                <a:rPr lang="en-US" sz="1050" b="1" dirty="0">
                  <a:latin typeface="Raleway"/>
                </a:rPr>
                <a:t> </a:t>
              </a:r>
              <a:r>
                <a:rPr lang="en-US" sz="1050" b="1" dirty="0" err="1">
                  <a:latin typeface="Raleway"/>
                </a:rPr>
                <a:t>similaridades</a:t>
              </a:r>
              <a:r>
                <a:rPr lang="en-US" sz="1050" b="1" dirty="0">
                  <a:latin typeface="Raleway"/>
                </a:rPr>
                <a:t> entre </a:t>
              </a:r>
              <a:r>
                <a:rPr lang="en-US" sz="1050" b="1" dirty="0" err="1">
                  <a:latin typeface="Raleway"/>
                </a:rPr>
                <a:t>os</a:t>
              </a:r>
              <a:r>
                <a:rPr lang="en-US" sz="1050" b="1" dirty="0">
                  <a:latin typeface="Raleway"/>
                </a:rPr>
                <a:t> </a:t>
              </a:r>
              <a:r>
                <a:rPr lang="en-US" sz="1050" b="1" dirty="0" err="1">
                  <a:latin typeface="Raleway"/>
                </a:rPr>
                <a:t>guias</a:t>
              </a:r>
              <a:r>
                <a:rPr lang="en-US" sz="1050" b="1" dirty="0">
                  <a:latin typeface="Raleway"/>
                </a:rPr>
                <a:t> que </a:t>
              </a:r>
              <a:r>
                <a:rPr lang="en-US" sz="1050" b="1" dirty="0" err="1">
                  <a:latin typeface="Raleway"/>
                </a:rPr>
                <a:t>sejam</a:t>
              </a:r>
              <a:r>
                <a:rPr lang="en-US" sz="1050" b="1" dirty="0">
                  <a:latin typeface="Raleway"/>
                </a:rPr>
                <a:t> </a:t>
              </a:r>
              <a:r>
                <a:rPr lang="en-US" sz="1050" b="1" dirty="0" err="1">
                  <a:latin typeface="Raleway"/>
                </a:rPr>
                <a:t>comuns</a:t>
              </a:r>
              <a:r>
                <a:rPr lang="en-US" sz="1050" b="1" dirty="0">
                  <a:latin typeface="Raleway"/>
                </a:rPr>
                <a:t> </a:t>
              </a:r>
              <a:r>
                <a:rPr lang="en-US" sz="1050" b="1" dirty="0" err="1">
                  <a:latin typeface="Raleway"/>
                </a:rPr>
                <a:t>à</a:t>
              </a:r>
              <a:r>
                <a:rPr lang="en-US" sz="1050" b="1" dirty="0">
                  <a:latin typeface="Raleway"/>
                </a:rPr>
                <a:t> </a:t>
              </a:r>
              <a:r>
                <a:rPr lang="en-US" sz="1050" b="1" dirty="0" err="1">
                  <a:latin typeface="Raleway"/>
                </a:rPr>
                <a:t>saúde</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território</a:t>
              </a:r>
              <a:r>
                <a:rPr lang="en-US" sz="1050" b="1" dirty="0">
                  <a:latin typeface="Raleway"/>
                </a:rPr>
                <a:t> </a:t>
              </a:r>
              <a:r>
                <a:rPr lang="en-US" sz="1050" b="1" dirty="0" err="1">
                  <a:latin typeface="Raleway"/>
                </a:rPr>
                <a:t>nacional</a:t>
              </a:r>
              <a:endParaRPr sz="1050" b="1" dirty="0">
                <a:latin typeface="Raleway"/>
                <a:sym typeface="Raleway"/>
              </a:endParaRPr>
            </a:p>
          </p:txBody>
        </p:sp>
        <p:sp>
          <p:nvSpPr>
            <p:cNvPr id="7" name="Google Shape;751;p75">
              <a:extLst>
                <a:ext uri="{FF2B5EF4-FFF2-40B4-BE49-F238E27FC236}">
                  <a16:creationId xmlns:a16="http://schemas.microsoft.com/office/drawing/2014/main" id="{80CC85E5-4C1F-5C19-9C72-A4B4AF9EA4C8}"/>
                </a:ext>
              </a:extLst>
            </p:cNvPr>
            <p:cNvSpPr/>
            <p:nvPr/>
          </p:nvSpPr>
          <p:spPr>
            <a:xfrm>
              <a:off x="344135" y="154506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grpSp>
      <p:grpSp>
        <p:nvGrpSpPr>
          <p:cNvPr id="16" name="Group 15">
            <a:extLst>
              <a:ext uri="{FF2B5EF4-FFF2-40B4-BE49-F238E27FC236}">
                <a16:creationId xmlns:a16="http://schemas.microsoft.com/office/drawing/2014/main" id="{1FDD0D39-87E0-7B97-613D-D0F5DCD7E4EB}"/>
              </a:ext>
            </a:extLst>
          </p:cNvPr>
          <p:cNvGrpSpPr/>
          <p:nvPr/>
        </p:nvGrpSpPr>
        <p:grpSpPr>
          <a:xfrm>
            <a:off x="882625" y="2810727"/>
            <a:ext cx="7707904" cy="765257"/>
            <a:chOff x="646651" y="2387940"/>
            <a:chExt cx="7707904" cy="765257"/>
          </a:xfrm>
        </p:grpSpPr>
        <p:sp>
          <p:nvSpPr>
            <p:cNvPr id="8" name="Google Shape;750;p75">
              <a:extLst>
                <a:ext uri="{FF2B5EF4-FFF2-40B4-BE49-F238E27FC236}">
                  <a16:creationId xmlns:a16="http://schemas.microsoft.com/office/drawing/2014/main" id="{CD439035-C0E4-A781-2CAF-270073795F09}"/>
                </a:ext>
              </a:extLst>
            </p:cNvPr>
            <p:cNvSpPr/>
            <p:nvPr/>
          </p:nvSpPr>
          <p:spPr>
            <a:xfrm>
              <a:off x="1077751" y="2387940"/>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IPS </a:t>
              </a:r>
              <a:r>
                <a:rPr lang="en-US" sz="1050" b="1" dirty="0" err="1">
                  <a:latin typeface="Raleway"/>
                </a:rPr>
                <a:t>empodera</a:t>
              </a:r>
              <a:r>
                <a:rPr lang="en-US" sz="1050" b="1" dirty="0">
                  <a:latin typeface="Raleway"/>
                </a:rPr>
                <a:t> o </a:t>
              </a:r>
              <a:r>
                <a:rPr lang="en-US" sz="1050" b="1" dirty="0" err="1">
                  <a:latin typeface="Raleway"/>
                </a:rPr>
                <a:t>cidadão</a:t>
              </a:r>
              <a:r>
                <a:rPr lang="en-US" sz="1050" b="1" dirty="0">
                  <a:latin typeface="Raleway"/>
                </a:rPr>
                <a:t> o </a:t>
              </a:r>
              <a:r>
                <a:rPr lang="en-US" sz="1050" b="1" dirty="0" err="1">
                  <a:latin typeface="Raleway"/>
                </a:rPr>
                <a:t>colocando</a:t>
              </a:r>
              <a:r>
                <a:rPr lang="en-US" sz="1050" b="1" dirty="0">
                  <a:latin typeface="Raleway"/>
                </a:rPr>
                <a:t> </a:t>
              </a:r>
              <a:r>
                <a:rPr lang="en-US" sz="1050" b="1" dirty="0" err="1">
                  <a:latin typeface="Raleway"/>
                </a:rPr>
                <a:t>como</a:t>
              </a:r>
              <a:r>
                <a:rPr lang="en-US" sz="1050" b="1" dirty="0">
                  <a:latin typeface="Raleway"/>
                </a:rPr>
                <a:t> </a:t>
              </a:r>
              <a:r>
                <a:rPr lang="en-US" sz="1050" b="1" dirty="0" err="1">
                  <a:latin typeface="Raleway"/>
                </a:rPr>
                <a:t>protagonista</a:t>
              </a:r>
              <a:r>
                <a:rPr lang="en-US" sz="1050" b="1" dirty="0">
                  <a:latin typeface="Raleway"/>
                </a:rPr>
                <a:t> de </a:t>
              </a:r>
              <a:r>
                <a:rPr lang="en-US" sz="1050" b="1" dirty="0" err="1">
                  <a:latin typeface="Raleway"/>
                </a:rPr>
                <a:t>seus</a:t>
              </a:r>
              <a:r>
                <a:rPr lang="en-US" sz="1050" b="1" dirty="0">
                  <a:latin typeface="Raleway"/>
                </a:rPr>
                <a:t> dados de </a:t>
              </a:r>
              <a:r>
                <a:rPr lang="en-US" sz="1050" b="1" dirty="0" err="1">
                  <a:latin typeface="Raleway"/>
                </a:rPr>
                <a:t>saúde</a:t>
              </a:r>
              <a:r>
                <a:rPr lang="en-US" sz="1050" b="1" dirty="0">
                  <a:latin typeface="Raleway"/>
                </a:rPr>
                <a:t> e com </a:t>
              </a:r>
              <a:r>
                <a:rPr lang="en-US" sz="1050" b="1" dirty="0" err="1">
                  <a:latin typeface="Raleway"/>
                </a:rPr>
                <a:t>quem</a:t>
              </a:r>
              <a:r>
                <a:rPr lang="en-US" sz="1050" b="1" dirty="0">
                  <a:latin typeface="Raleway"/>
                </a:rPr>
                <a:t> </a:t>
              </a:r>
              <a:r>
                <a:rPr lang="en-US" sz="1050" b="1" dirty="0" err="1">
                  <a:latin typeface="Raleway"/>
                </a:rPr>
                <a:t>deseja</a:t>
              </a:r>
              <a:r>
                <a:rPr lang="en-US" sz="1050" b="1" dirty="0">
                  <a:latin typeface="Raleway"/>
                </a:rPr>
                <a:t> </a:t>
              </a:r>
              <a:r>
                <a:rPr lang="en-US" sz="1050" b="1" dirty="0" err="1">
                  <a:latin typeface="Raleway"/>
                </a:rPr>
                <a:t>compartilhar</a:t>
              </a:r>
              <a:r>
                <a:rPr lang="en-US" sz="1050" b="1" dirty="0">
                  <a:latin typeface="Raleway"/>
                </a:rPr>
                <a:t> </a:t>
              </a:r>
              <a:r>
                <a:rPr lang="en-US" sz="1050" b="1" dirty="0" err="1">
                  <a:latin typeface="Raleway"/>
                </a:rPr>
                <a:t>os</a:t>
              </a:r>
              <a:r>
                <a:rPr lang="en-US" sz="1050" b="1" dirty="0">
                  <a:latin typeface="Raleway"/>
                </a:rPr>
                <a:t> </a:t>
              </a:r>
              <a:r>
                <a:rPr lang="en-US" sz="1050" b="1" dirty="0" err="1">
                  <a:latin typeface="Raleway"/>
                </a:rPr>
                <a:t>mesmos</a:t>
              </a:r>
              <a:r>
                <a:rPr lang="en-US" sz="1050" b="1" dirty="0">
                  <a:latin typeface="Raleway"/>
                </a:rPr>
                <a:t>;</a:t>
              </a:r>
            </a:p>
          </p:txBody>
        </p:sp>
        <p:sp>
          <p:nvSpPr>
            <p:cNvPr id="9" name="Google Shape;751;p75">
              <a:extLst>
                <a:ext uri="{FF2B5EF4-FFF2-40B4-BE49-F238E27FC236}">
                  <a16:creationId xmlns:a16="http://schemas.microsoft.com/office/drawing/2014/main" id="{D55E97BF-4AA7-BDBE-BE2B-8C4F5ECC979B}"/>
                </a:ext>
              </a:extLst>
            </p:cNvPr>
            <p:cNvSpPr/>
            <p:nvPr/>
          </p:nvSpPr>
          <p:spPr>
            <a:xfrm>
              <a:off x="646651" y="2457241"/>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grpSp>
      <p:grpSp>
        <p:nvGrpSpPr>
          <p:cNvPr id="17" name="Group 16">
            <a:extLst>
              <a:ext uri="{FF2B5EF4-FFF2-40B4-BE49-F238E27FC236}">
                <a16:creationId xmlns:a16="http://schemas.microsoft.com/office/drawing/2014/main" id="{C9316196-CC37-2F37-3E7E-551128B8FEE4}"/>
              </a:ext>
            </a:extLst>
          </p:cNvPr>
          <p:cNvGrpSpPr/>
          <p:nvPr/>
        </p:nvGrpSpPr>
        <p:grpSpPr>
          <a:xfrm>
            <a:off x="1313725" y="3743000"/>
            <a:ext cx="7637505" cy="642188"/>
            <a:chOff x="1077751" y="3320213"/>
            <a:chExt cx="7637505" cy="642188"/>
          </a:xfrm>
        </p:grpSpPr>
        <p:sp>
          <p:nvSpPr>
            <p:cNvPr id="10" name="Google Shape;750;p75">
              <a:extLst>
                <a:ext uri="{FF2B5EF4-FFF2-40B4-BE49-F238E27FC236}">
                  <a16:creationId xmlns:a16="http://schemas.microsoft.com/office/drawing/2014/main" id="{4F1CF522-B85F-C6CE-4148-106BD85A5019}"/>
                </a:ext>
              </a:extLst>
            </p:cNvPr>
            <p:cNvSpPr/>
            <p:nvPr/>
          </p:nvSpPr>
          <p:spPr>
            <a:xfrm>
              <a:off x="1438452" y="3320213"/>
              <a:ext cx="7276804" cy="642188"/>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err="1">
                  <a:latin typeface="Raleway"/>
                </a:rPr>
                <a:t>Agradecimentos</a:t>
              </a:r>
              <a:r>
                <a:rPr lang="en-US" sz="1050" b="1" dirty="0">
                  <a:latin typeface="Raleway"/>
                </a:rPr>
                <a:t> a </a:t>
              </a:r>
              <a:r>
                <a:rPr lang="en-US" sz="1050" b="1" dirty="0" err="1">
                  <a:latin typeface="Raleway"/>
                </a:rPr>
                <a:t>equipe</a:t>
              </a:r>
              <a:r>
                <a:rPr lang="en-US" sz="1050" b="1" dirty="0">
                  <a:latin typeface="Raleway"/>
                </a:rPr>
                <a:t> </a:t>
              </a:r>
              <a:r>
                <a:rPr lang="en-US" sz="1050" b="1" dirty="0" err="1">
                  <a:latin typeface="Raleway"/>
                </a:rPr>
                <a:t>técnica</a:t>
              </a:r>
              <a:r>
                <a:rPr lang="en-US" sz="1050" b="1" dirty="0">
                  <a:latin typeface="Raleway"/>
                </a:rPr>
                <a:t> da </a:t>
              </a:r>
              <a:r>
                <a:rPr lang="en-US" sz="1050" b="1" dirty="0" err="1">
                  <a:latin typeface="Raleway"/>
                </a:rPr>
                <a:t>Coordenação</a:t>
              </a:r>
              <a:r>
                <a:rPr lang="en-US" sz="1050" b="1" dirty="0">
                  <a:latin typeface="Raleway"/>
                </a:rPr>
                <a:t> </a:t>
              </a:r>
              <a:r>
                <a:rPr lang="en-US" sz="1050" b="1" dirty="0" err="1">
                  <a:latin typeface="Raleway"/>
                </a:rPr>
                <a:t>Geral</a:t>
              </a:r>
              <a:r>
                <a:rPr lang="en-US" sz="1050" b="1" dirty="0">
                  <a:latin typeface="Raleway"/>
                </a:rPr>
                <a:t> de </a:t>
              </a:r>
              <a:r>
                <a:rPr lang="en-US" sz="1050" b="1" dirty="0" err="1">
                  <a:latin typeface="Raleway"/>
                </a:rPr>
                <a:t>Inovação</a:t>
              </a:r>
              <a:r>
                <a:rPr lang="en-US" sz="1050" b="1" dirty="0">
                  <a:latin typeface="Raleway"/>
                </a:rPr>
                <a:t> e </a:t>
              </a:r>
              <a:r>
                <a:rPr lang="en-US" sz="1050" b="1" dirty="0" err="1">
                  <a:latin typeface="Raleway"/>
                </a:rPr>
                <a:t>Informática</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Saúde</a:t>
              </a:r>
              <a:r>
                <a:rPr lang="en-US" sz="1050" b="1" dirty="0">
                  <a:latin typeface="Raleway"/>
                </a:rPr>
                <a:t> pela </a:t>
              </a:r>
              <a:r>
                <a:rPr lang="en-US" sz="1050" b="1" dirty="0" err="1">
                  <a:latin typeface="Raleway"/>
                </a:rPr>
                <a:t>parceria</a:t>
              </a:r>
              <a:r>
                <a:rPr lang="en-US" sz="1050" b="1" dirty="0">
                  <a:latin typeface="Raleway"/>
                </a:rPr>
                <a:t> </a:t>
              </a:r>
              <a:r>
                <a:rPr lang="en-US" sz="1050" b="1" dirty="0" err="1">
                  <a:latin typeface="Raleway"/>
                </a:rPr>
                <a:t>na</a:t>
              </a:r>
              <a:r>
                <a:rPr lang="en-US" sz="1050" b="1" dirty="0">
                  <a:latin typeface="Raleway"/>
                </a:rPr>
                <a:t>  </a:t>
              </a:r>
              <a:r>
                <a:rPr lang="en-US" sz="1050" b="1" dirty="0" err="1">
                  <a:latin typeface="Raleway"/>
                </a:rPr>
                <a:t>execução</a:t>
              </a:r>
              <a:r>
                <a:rPr lang="en-US" sz="1050" b="1" dirty="0">
                  <a:latin typeface="Raleway"/>
                </a:rPr>
                <a:t> e </a:t>
              </a:r>
              <a:r>
                <a:rPr lang="en-US" sz="1050" b="1" dirty="0" err="1">
                  <a:latin typeface="Raleway"/>
                </a:rPr>
                <a:t>gestão</a:t>
              </a:r>
              <a:r>
                <a:rPr lang="en-US" sz="1050" b="1" dirty="0">
                  <a:latin typeface="Raleway"/>
                </a:rPr>
                <a:t> </a:t>
              </a:r>
              <a:r>
                <a:rPr lang="en-US" sz="1050" b="1" dirty="0" err="1">
                  <a:latin typeface="Raleway"/>
                </a:rPr>
                <a:t>deste</a:t>
              </a:r>
              <a:r>
                <a:rPr lang="en-US" sz="1050" b="1" dirty="0">
                  <a:latin typeface="Raleway"/>
                </a:rPr>
                <a:t> </a:t>
              </a:r>
              <a:r>
                <a:rPr lang="en-US" sz="1050" b="1" dirty="0" err="1">
                  <a:latin typeface="Raleway"/>
                </a:rPr>
                <a:t>projeto</a:t>
              </a:r>
              <a:endParaRPr lang="en-US" sz="1050" b="1" dirty="0">
                <a:latin typeface="Raleway"/>
              </a:endParaRPr>
            </a:p>
            <a:p>
              <a:pPr marL="54000">
                <a:lnSpc>
                  <a:spcPct val="130000"/>
                </a:lnSpc>
              </a:pPr>
              <a:endParaRPr lang="en-US" sz="1050" b="1" dirty="0">
                <a:latin typeface="Raleway"/>
              </a:endParaRPr>
            </a:p>
          </p:txBody>
        </p:sp>
        <p:sp>
          <p:nvSpPr>
            <p:cNvPr id="11" name="Google Shape;751;p75">
              <a:extLst>
                <a:ext uri="{FF2B5EF4-FFF2-40B4-BE49-F238E27FC236}">
                  <a16:creationId xmlns:a16="http://schemas.microsoft.com/office/drawing/2014/main" id="{B20787CD-5F44-AC99-8DF3-06A337FF0275}"/>
                </a:ext>
              </a:extLst>
            </p:cNvPr>
            <p:cNvSpPr/>
            <p:nvPr/>
          </p:nvSpPr>
          <p:spPr>
            <a:xfrm>
              <a:off x="1077751" y="3389513"/>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grpSp>
      <p:sp>
        <p:nvSpPr>
          <p:cNvPr id="19" name="CaixaDeTexto 13">
            <a:extLst>
              <a:ext uri="{FF2B5EF4-FFF2-40B4-BE49-F238E27FC236}">
                <a16:creationId xmlns:a16="http://schemas.microsoft.com/office/drawing/2014/main" id="{710F4239-6EA6-B922-9F0B-04813EE7BEDE}"/>
              </a:ext>
            </a:extLst>
          </p:cNvPr>
          <p:cNvSpPr txBox="1"/>
          <p:nvPr/>
        </p:nvSpPr>
        <p:spPr>
          <a:xfrm>
            <a:off x="3172178" y="306887"/>
            <a:ext cx="5481188" cy="323165"/>
          </a:xfrm>
          <a:prstGeom prst="rect">
            <a:avLst/>
          </a:prstGeom>
          <a:noFill/>
        </p:spPr>
        <p:txBody>
          <a:bodyPr wrap="square" rtlCol="0">
            <a:spAutoFit/>
          </a:bodyPr>
          <a:lstStyle/>
          <a:p>
            <a:pPr algn="r"/>
            <a:r>
              <a:rPr lang="pt-BR" sz="1500" b="1" cap="all" dirty="0">
                <a:solidFill>
                  <a:srgbClr val="8E60C0"/>
                </a:solidFill>
                <a:latin typeface="Gotham Black" pitchFamily="50" charset="0"/>
              </a:rPr>
              <a:t>Considerações Finais</a:t>
            </a:r>
            <a:endParaRPr lang="pt-BR" sz="1500" cap="all" dirty="0">
              <a:solidFill>
                <a:srgbClr val="8E60C0"/>
              </a:solidFill>
              <a:latin typeface="Gotham" panose="02000504050000020004" pitchFamily="2" charset="0"/>
            </a:endParaRPr>
          </a:p>
        </p:txBody>
      </p:sp>
    </p:spTree>
    <p:extLst>
      <p:ext uri="{BB962C8B-B14F-4D97-AF65-F5344CB8AC3E}">
        <p14:creationId xmlns:p14="http://schemas.microsoft.com/office/powerpoint/2010/main" val="202689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Imagem 2">
            <a:extLst>
              <a:ext uri="{FF2B5EF4-FFF2-40B4-BE49-F238E27FC236}">
                <a16:creationId xmlns:a16="http://schemas.microsoft.com/office/drawing/2014/main" id="{177C4644-172A-A26F-8894-A65654FF4E05}"/>
              </a:ext>
            </a:extLst>
          </p:cNvPr>
          <p:cNvPicPr>
            <a:picLocks noChangeAspect="1"/>
          </p:cNvPicPr>
          <p:nvPr/>
        </p:nvPicPr>
        <p:blipFill rotWithShape="1">
          <a:blip r:embed="rId3"/>
          <a:srcRect r="484" b="19412"/>
          <a:stretch/>
        </p:blipFill>
        <p:spPr>
          <a:xfrm>
            <a:off x="-2157" y="-13445"/>
            <a:ext cx="9415389" cy="5257716"/>
          </a:xfrm>
          <a:prstGeom prst="rect">
            <a:avLst/>
          </a:prstGeom>
        </p:spPr>
      </p:pic>
      <p:sp>
        <p:nvSpPr>
          <p:cNvPr id="98" name="Google Shape;98;p17"/>
          <p:cNvSpPr/>
          <p:nvPr/>
        </p:nvSpPr>
        <p:spPr>
          <a:xfrm>
            <a:off x="1258" y="-10944"/>
            <a:ext cx="9413575" cy="5251630"/>
          </a:xfrm>
          <a:prstGeom prst="rect">
            <a:avLst/>
          </a:prstGeom>
          <a:solidFill>
            <a:srgbClr val="D9D2E9">
              <a:alpha val="8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5198373" y="2073907"/>
            <a:ext cx="629100" cy="611400"/>
          </a:xfrm>
          <a:prstGeom prst="roundRect">
            <a:avLst>
              <a:gd name="adj"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3287958" y="2244588"/>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FFFFFF"/>
                </a:solidFill>
                <a:latin typeface="Sniglet"/>
                <a:ea typeface="Sniglet"/>
                <a:cs typeface="Sniglet"/>
                <a:sym typeface="Sniglet"/>
              </a:rPr>
              <a:t>digital</a:t>
            </a:r>
            <a:endParaRPr sz="3600">
              <a:solidFill>
                <a:srgbClr val="FFFFF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FFFFFF"/>
              </a:solidFill>
              <a:latin typeface="Capriola"/>
              <a:ea typeface="Capriola"/>
              <a:cs typeface="Capriola"/>
              <a:sym typeface="Capriola"/>
            </a:endParaRPr>
          </a:p>
        </p:txBody>
      </p:sp>
      <p:sp>
        <p:nvSpPr>
          <p:cNvPr id="101" name="Google Shape;101;p17"/>
          <p:cNvSpPr txBox="1"/>
          <p:nvPr/>
        </p:nvSpPr>
        <p:spPr>
          <a:xfrm>
            <a:off x="4416025" y="2685313"/>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FFFFFF"/>
                </a:solidFill>
                <a:latin typeface="Varela Round"/>
                <a:ea typeface="Varela Round"/>
                <a:cs typeface="Varela Round"/>
                <a:sym typeface="Varela Round"/>
              </a:rPr>
              <a:t>PORTFÓLIO</a:t>
            </a:r>
            <a:endParaRPr sz="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76" name="Google Shape;376;p52"/>
          <p:cNvSpPr/>
          <p:nvPr/>
        </p:nvSpPr>
        <p:spPr>
          <a:xfrm>
            <a:off x="2540000" y="2773316"/>
            <a:ext cx="2415824" cy="274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2540000" y="2216491"/>
            <a:ext cx="4244623" cy="98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pt-BR" sz="5240" b="1" dirty="0">
                <a:solidFill>
                  <a:srgbClr val="7030A0"/>
                </a:solidFill>
                <a:latin typeface="Raleway"/>
                <a:ea typeface="Raleway"/>
                <a:cs typeface="Raleway"/>
                <a:sym typeface="Raleway"/>
              </a:rPr>
              <a:t>atualizações da OBM</a:t>
            </a:r>
            <a:endParaRPr sz="5240" b="1" dirty="0">
              <a:solidFill>
                <a:srgbClr val="7030A0"/>
              </a:solidFill>
              <a:latin typeface="Raleway"/>
              <a:ea typeface="Raleway"/>
              <a:cs typeface="Raleway"/>
              <a:sym typeface="Raleway"/>
            </a:endParaRPr>
          </a:p>
          <a:p>
            <a:pPr marL="0" lvl="0" indent="0" algn="ctr" rtl="0">
              <a:spcBef>
                <a:spcPts val="0"/>
              </a:spcBef>
              <a:spcAft>
                <a:spcPts val="0"/>
              </a:spcAft>
              <a:buNone/>
            </a:pPr>
            <a:endParaRPr sz="100" dirty="0">
              <a:solidFill>
                <a:srgbClr val="1155CC"/>
              </a:solidFill>
              <a:latin typeface="Raleway"/>
              <a:ea typeface="Raleway"/>
              <a:cs typeface="Raleway"/>
              <a:sym typeface="Raleway"/>
            </a:endParaRPr>
          </a:p>
        </p:txBody>
      </p:sp>
    </p:spTree>
    <p:extLst>
      <p:ext uri="{BB962C8B-B14F-4D97-AF65-F5344CB8AC3E}">
        <p14:creationId xmlns:p14="http://schemas.microsoft.com/office/powerpoint/2010/main" val="251062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5191550" y="2950426"/>
            <a:ext cx="0" cy="532209"/>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2767437" y="1859814"/>
            <a:ext cx="0" cy="497681"/>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2767437" y="2943282"/>
            <a:ext cx="0" cy="53459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047192" y="1078763"/>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VTM</a:t>
            </a:r>
          </a:p>
          <a:p>
            <a:pPr algn="ctr">
              <a:defRPr/>
            </a:pPr>
            <a:r>
              <a:rPr lang="pt-BR" sz="105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047192" y="216223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a:t>
            </a:r>
          </a:p>
          <a:p>
            <a:pPr algn="ctr">
              <a:defRPr/>
            </a:pPr>
            <a:r>
              <a:rPr lang="pt-BR" sz="105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047192" y="3282610"/>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VMPP</a:t>
            </a:r>
            <a:endParaRPr lang="pt-BR" sz="1050" b="1" dirty="0">
              <a:solidFill>
                <a:srgbClr val="C00000"/>
              </a:solidFill>
            </a:endParaRPr>
          </a:p>
          <a:p>
            <a:pPr algn="ctr">
              <a:defRPr/>
            </a:pPr>
            <a:r>
              <a:rPr lang="pt-BR" sz="9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4471305" y="2169376"/>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a:t>
            </a:r>
          </a:p>
          <a:p>
            <a:pPr algn="ctr">
              <a:defRPr/>
            </a:pPr>
            <a:r>
              <a:rPr lang="pt-BR" sz="105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4471305" y="328737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AMPP</a:t>
            </a:r>
            <a:endParaRPr lang="pt-BR" sz="1050" b="1" dirty="0">
              <a:solidFill>
                <a:srgbClr val="C00000"/>
              </a:solidFill>
            </a:endParaRPr>
          </a:p>
          <a:p>
            <a:pPr algn="ctr">
              <a:defRPr/>
            </a:pPr>
            <a:r>
              <a:rPr lang="pt-BR" sz="900" b="1" dirty="0">
                <a:solidFill>
                  <a:srgbClr val="004F9A"/>
                </a:solidFill>
              </a:rPr>
              <a:t>“Produto Medicinal Comercial com Apresentação” </a:t>
            </a:r>
          </a:p>
        </p:txBody>
      </p:sp>
      <p:sp>
        <p:nvSpPr>
          <p:cNvPr id="14" name="Retângulo 41"/>
          <p:cNvSpPr>
            <a:spLocks noChangeArrowheads="1"/>
          </p:cNvSpPr>
          <p:nvPr/>
        </p:nvSpPr>
        <p:spPr bwMode="auto">
          <a:xfrm>
            <a:off x="6451315" y="2836126"/>
            <a:ext cx="1082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9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1418542" y="3140926"/>
            <a:ext cx="5944813"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3487681" y="2650388"/>
            <a:ext cx="983624" cy="7144"/>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3487681" y="3770766"/>
            <a:ext cx="983624" cy="4763"/>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6214378" y="3211173"/>
            <a:ext cx="15441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900" b="1" spc="225" dirty="0">
                <a:solidFill>
                  <a:schemeClr val="bg2">
                    <a:lumMod val="10000"/>
                  </a:schemeClr>
                </a:solidFill>
                <a:latin typeface="Arial" panose="020B0604020202020204" pitchFamily="34" charset="0"/>
              </a:rPr>
              <a:t>DISPENSAÇÃO / CADEIA LOGÍSTICA FARMACÊUTICA</a:t>
            </a:r>
          </a:p>
        </p:txBody>
      </p:sp>
      <p:sp>
        <p:nvSpPr>
          <p:cNvPr id="3" name="TextBox 2">
            <a:extLst>
              <a:ext uri="{FF2B5EF4-FFF2-40B4-BE49-F238E27FC236}">
                <a16:creationId xmlns:a16="http://schemas.microsoft.com/office/drawing/2014/main" id="{2619CB8F-1AED-1384-CA9C-EF505480131B}"/>
              </a:ext>
            </a:extLst>
          </p:cNvPr>
          <p:cNvSpPr txBox="1"/>
          <p:nvPr/>
        </p:nvSpPr>
        <p:spPr>
          <a:xfrm>
            <a:off x="554242" y="386113"/>
            <a:ext cx="7251920" cy="415498"/>
          </a:xfrm>
          <a:prstGeom prst="rect">
            <a:avLst/>
          </a:prstGeom>
          <a:noFill/>
        </p:spPr>
        <p:txBody>
          <a:bodyPr wrap="square">
            <a:spAutoFit/>
          </a:bodyPr>
          <a:lstStyle/>
          <a:p>
            <a:pPr algn="just"/>
            <a:r>
              <a:rPr lang="pt-BR" sz="2100" dirty="0">
                <a:solidFill>
                  <a:srgbClr val="7030A0"/>
                </a:solidFill>
                <a:latin typeface="Varela Round" pitchFamily="2" charset="-79"/>
                <a:ea typeface="Verdana" panose="020B0604030504040204" pitchFamily="34" charset="0"/>
                <a:cs typeface="Varela Round" pitchFamily="2" charset="-79"/>
              </a:rPr>
              <a:t>Conceitos</a:t>
            </a:r>
            <a:r>
              <a:rPr lang="pt-BR" sz="2100" dirty="0">
                <a:solidFill>
                  <a:srgbClr val="7030A0"/>
                </a:solidFill>
                <a:latin typeface="Verdana" panose="020B0604030504040204" pitchFamily="34" charset="0"/>
                <a:ea typeface="Verdana" panose="020B0604030504040204" pitchFamily="34" charset="0"/>
              </a:rPr>
              <a:t> da OBM</a:t>
            </a:r>
            <a:endParaRPr lang="en-US" sz="2100" kern="1200" dirty="0">
              <a:solidFill>
                <a:srgbClr val="7030A0"/>
              </a:solidFill>
              <a:latin typeface="Verdana" panose="020B0604030504040204" pitchFamily="34" charset="0"/>
              <a:ea typeface="Verdana" panose="020B0604030504040204" pitchFamily="34" charset="0"/>
            </a:endParaRPr>
          </a:p>
        </p:txBody>
      </p:sp>
      <p:grpSp>
        <p:nvGrpSpPr>
          <p:cNvPr id="2" name="Google Shape;73;p15">
            <a:extLst>
              <a:ext uri="{FF2B5EF4-FFF2-40B4-BE49-F238E27FC236}">
                <a16:creationId xmlns:a16="http://schemas.microsoft.com/office/drawing/2014/main" id="{88F2AEDE-3DD6-1523-47E0-FDAE5233B035}"/>
              </a:ext>
            </a:extLst>
          </p:cNvPr>
          <p:cNvGrpSpPr/>
          <p:nvPr/>
        </p:nvGrpSpPr>
        <p:grpSpPr>
          <a:xfrm>
            <a:off x="0" y="4474098"/>
            <a:ext cx="9144000" cy="708000"/>
            <a:chOff x="0" y="4474098"/>
            <a:chExt cx="9144000" cy="708000"/>
          </a:xfrm>
        </p:grpSpPr>
        <p:sp>
          <p:nvSpPr>
            <p:cNvPr id="19" name="Google Shape;74;p15">
              <a:extLst>
                <a:ext uri="{FF2B5EF4-FFF2-40B4-BE49-F238E27FC236}">
                  <a16:creationId xmlns:a16="http://schemas.microsoft.com/office/drawing/2014/main" id="{EABB6619-63DA-FAD4-B9F1-F8BEA342094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5;p15">
              <a:extLst>
                <a:ext uri="{FF2B5EF4-FFF2-40B4-BE49-F238E27FC236}">
                  <a16:creationId xmlns:a16="http://schemas.microsoft.com/office/drawing/2014/main" id="{1112BEB0-8075-F737-0B17-D9268AFB0A3F}"/>
                </a:ext>
              </a:extLst>
            </p:cNvPr>
            <p:cNvGrpSpPr/>
            <p:nvPr/>
          </p:nvGrpSpPr>
          <p:grpSpPr>
            <a:xfrm>
              <a:off x="5592275" y="4645600"/>
              <a:ext cx="1216631" cy="485275"/>
              <a:chOff x="7676800" y="4493200"/>
              <a:chExt cx="1216631" cy="485275"/>
            </a:xfrm>
          </p:grpSpPr>
          <p:sp>
            <p:nvSpPr>
              <p:cNvPr id="23" name="Google Shape;76;p15">
                <a:extLst>
                  <a:ext uri="{FF2B5EF4-FFF2-40B4-BE49-F238E27FC236}">
                    <a16:creationId xmlns:a16="http://schemas.microsoft.com/office/drawing/2014/main" id="{8736A043-561B-277C-99F3-0C709016217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p15">
                <a:extLst>
                  <a:ext uri="{FF2B5EF4-FFF2-40B4-BE49-F238E27FC236}">
                    <a16:creationId xmlns:a16="http://schemas.microsoft.com/office/drawing/2014/main" id="{2A6C1FAE-3BD3-3144-2274-1EC2500671D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5" name="Google Shape;78;p15">
                <a:extLst>
                  <a:ext uri="{FF2B5EF4-FFF2-40B4-BE49-F238E27FC236}">
                    <a16:creationId xmlns:a16="http://schemas.microsoft.com/office/drawing/2014/main" id="{32642740-8834-84A9-8BD8-63D0513DDD77}"/>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21" name="Google Shape;79;p15">
              <a:extLst>
                <a:ext uri="{FF2B5EF4-FFF2-40B4-BE49-F238E27FC236}">
                  <a16:creationId xmlns:a16="http://schemas.microsoft.com/office/drawing/2014/main" id="{5565115D-578F-2129-6898-B704F7D95C4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22" name="Google Shape;80;p15">
              <a:extLst>
                <a:ext uri="{FF2B5EF4-FFF2-40B4-BE49-F238E27FC236}">
                  <a16:creationId xmlns:a16="http://schemas.microsoft.com/office/drawing/2014/main" id="{38B793EB-482B-82C3-3B6B-A71AB084A43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799395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3165226" y="2385884"/>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3165226" y="1577451"/>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dirty="0">
                <a:solidFill>
                  <a:srgbClr val="7030A0"/>
                </a:solidFill>
              </a:rPr>
              <a:t>Clonazepam</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3165226" y="3163362"/>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a:p>
            <a:pPr algn="ctr"/>
            <a:r>
              <a:rPr lang="pt-BR" sz="1050" dirty="0">
                <a:solidFill>
                  <a:srgbClr val="7030A0"/>
                </a:solidFill>
              </a:rPr>
              <a:t>x </a:t>
            </a:r>
            <a:r>
              <a:rPr lang="pt-BR" sz="1050">
                <a:solidFill>
                  <a:srgbClr val="7030A0"/>
                </a:solidFill>
              </a:rPr>
              <a:t>30 comprimidos</a:t>
            </a:r>
            <a:endParaRPr lang="pt-BR" sz="1050" dirty="0">
              <a:solidFill>
                <a:srgbClr val="7030A0"/>
              </a:solidFill>
            </a:endParaRP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4917826" y="3163361"/>
            <a:ext cx="1808674" cy="715691"/>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900" dirty="0" err="1">
                <a:solidFill>
                  <a:srgbClr val="7030A0"/>
                </a:solidFill>
              </a:rPr>
              <a:t>Rivotril</a:t>
            </a:r>
            <a:r>
              <a:rPr lang="pt-BR" sz="900" dirty="0">
                <a:solidFill>
                  <a:srgbClr val="7030A0"/>
                </a:solidFill>
              </a:rPr>
              <a:t> 2 mg comprimido (BLANVER FARMOQUIMICA E FARMACÊUTICA S.A) x 30 comprimidos</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4917826" y="2384694"/>
            <a:ext cx="1771312"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pt-BR" sz="825" dirty="0">
              <a:solidFill>
                <a:srgbClr val="7030A0"/>
              </a:solidFill>
            </a:endParaRPr>
          </a:p>
          <a:p>
            <a:pPr algn="ctr"/>
            <a:r>
              <a:rPr lang="pt-BR" sz="800" dirty="0" err="1">
                <a:solidFill>
                  <a:srgbClr val="7030A0"/>
                </a:solidFill>
              </a:rPr>
              <a:t>Rivotril</a:t>
            </a:r>
            <a:r>
              <a:rPr lang="pt-BR" sz="800" dirty="0">
                <a:solidFill>
                  <a:srgbClr val="7030A0"/>
                </a:solidFill>
              </a:rPr>
              <a:t> 2 mg comprimido (BLANVER FARMOQUIMICA E FARMACÊUTICA S.A)</a:t>
            </a:r>
          </a:p>
          <a:p>
            <a:pPr algn="ctr"/>
            <a:r>
              <a:rPr lang="pt-BR" sz="1050" dirty="0">
                <a:solidFill>
                  <a:srgbClr val="7030A0"/>
                </a:solidFill>
              </a:rPr>
              <a:t> </a:t>
            </a:r>
          </a:p>
        </p:txBody>
      </p: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4643982" y="2681160"/>
            <a:ext cx="273844" cy="119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4643982" y="3459828"/>
            <a:ext cx="273844" cy="61379"/>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3156467" y="1367900"/>
            <a:ext cx="4491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VTM</a:t>
            </a:r>
          </a:p>
        </p:txBody>
      </p:sp>
      <p:sp>
        <p:nvSpPr>
          <p:cNvPr id="14" name="CaixaDeTexto 15"/>
          <p:cNvSpPr txBox="1">
            <a:spLocks noChangeArrowheads="1"/>
          </p:cNvSpPr>
          <p:nvPr/>
        </p:nvSpPr>
        <p:spPr bwMode="auto">
          <a:xfrm>
            <a:off x="4917223" y="2168704"/>
            <a:ext cx="45557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a:t>
            </a:r>
          </a:p>
        </p:txBody>
      </p:sp>
      <p:sp>
        <p:nvSpPr>
          <p:cNvPr id="15" name="CaixaDeTexto 16"/>
          <p:cNvSpPr txBox="1">
            <a:spLocks noChangeArrowheads="1"/>
          </p:cNvSpPr>
          <p:nvPr/>
        </p:nvSpPr>
        <p:spPr bwMode="auto">
          <a:xfrm>
            <a:off x="3241766" y="2168704"/>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VMP</a:t>
            </a:r>
          </a:p>
        </p:txBody>
      </p:sp>
      <p:sp>
        <p:nvSpPr>
          <p:cNvPr id="16" name="CaixaDeTexto 17"/>
          <p:cNvSpPr txBox="1">
            <a:spLocks noChangeArrowheads="1"/>
          </p:cNvSpPr>
          <p:nvPr/>
        </p:nvSpPr>
        <p:spPr bwMode="auto">
          <a:xfrm>
            <a:off x="3177865" y="2967713"/>
            <a:ext cx="566182" cy="25391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algn="ctr">
              <a:defRPr sz="1050">
                <a:solidFill>
                  <a:srgbClr val="7030A0"/>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pt-BR" altLang="pt-BR" dirty="0"/>
              <a:t>VMPP</a:t>
            </a:r>
          </a:p>
        </p:txBody>
      </p:sp>
      <p:sp>
        <p:nvSpPr>
          <p:cNvPr id="17" name="CaixaDeTexto 18"/>
          <p:cNvSpPr txBox="1">
            <a:spLocks noChangeArrowheads="1"/>
          </p:cNvSpPr>
          <p:nvPr/>
        </p:nvSpPr>
        <p:spPr bwMode="auto">
          <a:xfrm>
            <a:off x="4544521" y="2955556"/>
            <a:ext cx="5277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AMPP</a:t>
            </a:r>
          </a:p>
        </p:txBody>
      </p:sp>
      <p:sp>
        <p:nvSpPr>
          <p:cNvPr id="18" name="Elipse 17">
            <a:extLst>
              <a:ext uri="{FF2B5EF4-FFF2-40B4-BE49-F238E27FC236}">
                <a16:creationId xmlns:a16="http://schemas.microsoft.com/office/drawing/2014/main" id="{5B5808C9-BD14-4E0B-933C-ABFAFBBE7573}"/>
              </a:ext>
            </a:extLst>
          </p:cNvPr>
          <p:cNvSpPr/>
          <p:nvPr/>
        </p:nvSpPr>
        <p:spPr bwMode="auto">
          <a:xfrm>
            <a:off x="4641097" y="500537"/>
            <a:ext cx="1400630" cy="357269"/>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4578466" y="872623"/>
            <a:ext cx="467915" cy="71913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819767" y="1448407"/>
            <a:ext cx="1359320" cy="45220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819766" y="2210248"/>
            <a:ext cx="1291790" cy="47091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819766" y="2895169"/>
            <a:ext cx="1381936" cy="51020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Via de administração</a:t>
            </a:r>
          </a:p>
        </p:txBody>
      </p:sp>
      <p:sp>
        <p:nvSpPr>
          <p:cNvPr id="23" name="Elipse 22">
            <a:extLst>
              <a:ext uri="{FF2B5EF4-FFF2-40B4-BE49-F238E27FC236}">
                <a16:creationId xmlns:a16="http://schemas.microsoft.com/office/drawing/2014/main" id="{48B410BA-BF7A-4B01-AA5D-FC0072F7794F}"/>
              </a:ext>
            </a:extLst>
          </p:cNvPr>
          <p:cNvSpPr/>
          <p:nvPr/>
        </p:nvSpPr>
        <p:spPr bwMode="auto">
          <a:xfrm>
            <a:off x="984955" y="3534517"/>
            <a:ext cx="1126601" cy="510203"/>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7385052" y="1440403"/>
            <a:ext cx="1478756" cy="59293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7354697" y="2270392"/>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7665244" y="3396850"/>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a:cxnSpLocks/>
          </p:cNvCxnSpPr>
          <p:nvPr/>
        </p:nvCxnSpPr>
        <p:spPr>
          <a:xfrm>
            <a:off x="2090159" y="1814234"/>
            <a:ext cx="1087706" cy="84163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cxnSpLocks/>
            <a:stCxn id="21" idx="6"/>
            <a:endCxn id="3" idx="1"/>
          </p:cNvCxnSpPr>
          <p:nvPr/>
        </p:nvCxnSpPr>
        <p:spPr>
          <a:xfrm>
            <a:off x="2111556" y="2445704"/>
            <a:ext cx="1053670" cy="236647"/>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a:cxnSpLocks/>
            <a:stCxn id="22" idx="6"/>
          </p:cNvCxnSpPr>
          <p:nvPr/>
        </p:nvCxnSpPr>
        <p:spPr>
          <a:xfrm flipV="1">
            <a:off x="2201702" y="2715919"/>
            <a:ext cx="933848" cy="43435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cxnSpLocks/>
            <a:stCxn id="23" idx="6"/>
          </p:cNvCxnSpPr>
          <p:nvPr/>
        </p:nvCxnSpPr>
        <p:spPr>
          <a:xfrm flipV="1">
            <a:off x="2111556" y="2863326"/>
            <a:ext cx="1028890" cy="926292"/>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cxnSpLocks/>
            <a:endCxn id="26" idx="2"/>
          </p:cNvCxnSpPr>
          <p:nvPr/>
        </p:nvCxnSpPr>
        <p:spPr>
          <a:xfrm>
            <a:off x="6408540" y="2977626"/>
            <a:ext cx="1256705" cy="71569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cxnSpLocks/>
            <a:stCxn id="7" idx="3"/>
            <a:endCxn id="25" idx="2"/>
          </p:cNvCxnSpPr>
          <p:nvPr/>
        </p:nvCxnSpPr>
        <p:spPr>
          <a:xfrm flipV="1">
            <a:off x="6689138" y="2566859"/>
            <a:ext cx="665559" cy="11430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cxnSpLocks/>
            <a:endCxn id="24" idx="2"/>
          </p:cNvCxnSpPr>
          <p:nvPr/>
        </p:nvCxnSpPr>
        <p:spPr>
          <a:xfrm flipV="1">
            <a:off x="6408540" y="1736869"/>
            <a:ext cx="976513" cy="6478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sp>
        <p:nvSpPr>
          <p:cNvPr id="36" name="TextBox 2">
            <a:extLst>
              <a:ext uri="{FF2B5EF4-FFF2-40B4-BE49-F238E27FC236}">
                <a16:creationId xmlns:a16="http://schemas.microsoft.com/office/drawing/2014/main" id="{2619CB8F-1AED-1384-CA9C-EF505480131B}"/>
              </a:ext>
            </a:extLst>
          </p:cNvPr>
          <p:cNvSpPr txBox="1"/>
          <p:nvPr/>
        </p:nvSpPr>
        <p:spPr>
          <a:xfrm>
            <a:off x="506626" y="399409"/>
            <a:ext cx="7251920" cy="415498"/>
          </a:xfrm>
          <a:prstGeom prst="rect">
            <a:avLst/>
          </a:prstGeom>
          <a:noFill/>
        </p:spPr>
        <p:txBody>
          <a:bodyPr wrap="square">
            <a:spAutoFit/>
          </a:bodyPr>
          <a:lstStyle/>
          <a:p>
            <a:pPr algn="just"/>
            <a:r>
              <a:rPr lang="pt-BR" sz="2100" dirty="0">
                <a:solidFill>
                  <a:srgbClr val="7030A0"/>
                </a:solidFill>
                <a:latin typeface="Verdana" panose="020B0604030504040204" pitchFamily="34" charset="0"/>
                <a:ea typeface="Verdana" panose="020B0604030504040204" pitchFamily="34" charset="0"/>
              </a:rPr>
              <a:t>Conceitos</a:t>
            </a:r>
            <a:r>
              <a:rPr lang="pt-BR" sz="2100" dirty="0">
                <a:solidFill>
                  <a:schemeClr val="bg1"/>
                </a:solidFill>
                <a:latin typeface="Verdana" panose="020B0604030504040204" pitchFamily="34" charset="0"/>
                <a:ea typeface="Verdana" panose="020B0604030504040204" pitchFamily="34" charset="0"/>
              </a:rPr>
              <a:t> </a:t>
            </a:r>
            <a:r>
              <a:rPr lang="pt-BR" sz="2100" dirty="0">
                <a:solidFill>
                  <a:srgbClr val="7030A0"/>
                </a:solidFill>
                <a:latin typeface="Verdana" panose="020B0604030504040204" pitchFamily="34" charset="0"/>
                <a:ea typeface="Verdana" panose="020B0604030504040204" pitchFamily="34" charset="0"/>
              </a:rPr>
              <a:t>da OBM</a:t>
            </a:r>
            <a:endParaRPr lang="en-US" sz="2100" kern="1200" dirty="0">
              <a:solidFill>
                <a:srgbClr val="7030A0"/>
              </a:solidFill>
              <a:latin typeface="Verdana" panose="020B0604030504040204" pitchFamily="34" charset="0"/>
              <a:ea typeface="Verdana" panose="020B0604030504040204" pitchFamily="34" charset="0"/>
            </a:endParaRPr>
          </a:p>
        </p:txBody>
      </p:sp>
      <p:sp>
        <p:nvSpPr>
          <p:cNvPr id="45" name="CaixaDeTexto 16">
            <a:extLst>
              <a:ext uri="{FF2B5EF4-FFF2-40B4-BE49-F238E27FC236}">
                <a16:creationId xmlns:a16="http://schemas.microsoft.com/office/drawing/2014/main" id="{EAD5C41F-6F66-8D1B-2108-FEBB45030A57}"/>
              </a:ext>
            </a:extLst>
          </p:cNvPr>
          <p:cNvSpPr txBox="1">
            <a:spLocks noChangeArrowheads="1"/>
          </p:cNvSpPr>
          <p:nvPr/>
        </p:nvSpPr>
        <p:spPr bwMode="auto">
          <a:xfrm>
            <a:off x="4004160" y="2129656"/>
            <a:ext cx="6527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a:t>
            </a:r>
            <a:r>
              <a:rPr lang="pt-BR" altLang="pt-BR" sz="1050" b="1" dirty="0" err="1">
                <a:solidFill>
                  <a:srgbClr val="7030A0"/>
                </a:solidFill>
              </a:rPr>
              <a:t>HóRUS</a:t>
            </a:r>
            <a:r>
              <a:rPr lang="pt-BR" altLang="pt-BR" sz="1050" b="1" dirty="0">
                <a:solidFill>
                  <a:srgbClr val="7030A0"/>
                </a:solidFill>
              </a:rPr>
              <a:t>)</a:t>
            </a:r>
          </a:p>
        </p:txBody>
      </p:sp>
      <p:sp>
        <p:nvSpPr>
          <p:cNvPr id="46" name="CaixaDeTexto 16">
            <a:extLst>
              <a:ext uri="{FF2B5EF4-FFF2-40B4-BE49-F238E27FC236}">
                <a16:creationId xmlns:a16="http://schemas.microsoft.com/office/drawing/2014/main" id="{8F6095C7-DAF6-E5A0-DD40-2B63F0F35BAB}"/>
              </a:ext>
            </a:extLst>
          </p:cNvPr>
          <p:cNvSpPr txBox="1">
            <a:spLocks noChangeArrowheads="1"/>
          </p:cNvSpPr>
          <p:nvPr/>
        </p:nvSpPr>
        <p:spPr bwMode="auto">
          <a:xfrm>
            <a:off x="4902304" y="802678"/>
            <a:ext cx="4988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(DCB)</a:t>
            </a:r>
          </a:p>
        </p:txBody>
      </p:sp>
      <p:sp>
        <p:nvSpPr>
          <p:cNvPr id="40" name="Down Arrow 39">
            <a:extLst>
              <a:ext uri="{FF2B5EF4-FFF2-40B4-BE49-F238E27FC236}">
                <a16:creationId xmlns:a16="http://schemas.microsoft.com/office/drawing/2014/main" id="{42E6B094-D85A-7CFF-0287-1E095466F211}"/>
              </a:ext>
            </a:extLst>
          </p:cNvPr>
          <p:cNvSpPr/>
          <p:nvPr/>
        </p:nvSpPr>
        <p:spPr>
          <a:xfrm>
            <a:off x="3932704" y="2982004"/>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1" name="Down Arrow 40">
            <a:extLst>
              <a:ext uri="{FF2B5EF4-FFF2-40B4-BE49-F238E27FC236}">
                <a16:creationId xmlns:a16="http://schemas.microsoft.com/office/drawing/2014/main" id="{B042FC60-622F-73B9-F921-EFD3595A82E3}"/>
              </a:ext>
            </a:extLst>
          </p:cNvPr>
          <p:cNvSpPr/>
          <p:nvPr/>
        </p:nvSpPr>
        <p:spPr>
          <a:xfrm>
            <a:off x="3886985" y="2183271"/>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7" name="Down Arrow 46">
            <a:extLst>
              <a:ext uri="{FF2B5EF4-FFF2-40B4-BE49-F238E27FC236}">
                <a16:creationId xmlns:a16="http://schemas.microsoft.com/office/drawing/2014/main" id="{889D4BB6-551F-70B6-DDB1-B574AB605050}"/>
              </a:ext>
            </a:extLst>
          </p:cNvPr>
          <p:cNvSpPr/>
          <p:nvPr/>
        </p:nvSpPr>
        <p:spPr>
          <a:xfrm>
            <a:off x="5692820" y="2977625"/>
            <a:ext cx="62983" cy="215991"/>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50" name="Conector reto 27">
            <a:extLst>
              <a:ext uri="{FF2B5EF4-FFF2-40B4-BE49-F238E27FC236}">
                <a16:creationId xmlns:a16="http://schemas.microsoft.com/office/drawing/2014/main" id="{CA75C76B-99DB-3B4F-85D8-09E65658B264}"/>
              </a:ext>
            </a:extLst>
          </p:cNvPr>
          <p:cNvCxnSpPr>
            <a:cxnSpLocks/>
          </p:cNvCxnSpPr>
          <p:nvPr/>
        </p:nvCxnSpPr>
        <p:spPr>
          <a:xfrm>
            <a:off x="2161160" y="1750996"/>
            <a:ext cx="991145" cy="807479"/>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2" name="Conector reto 27">
            <a:extLst>
              <a:ext uri="{FF2B5EF4-FFF2-40B4-BE49-F238E27FC236}">
                <a16:creationId xmlns:a16="http://schemas.microsoft.com/office/drawing/2014/main" id="{C0E3BA25-76DA-3163-61D5-13ACCB8073F3}"/>
              </a:ext>
            </a:extLst>
          </p:cNvPr>
          <p:cNvCxnSpPr>
            <a:cxnSpLocks/>
          </p:cNvCxnSpPr>
          <p:nvPr/>
        </p:nvCxnSpPr>
        <p:spPr>
          <a:xfrm flipV="1">
            <a:off x="4173563" y="902079"/>
            <a:ext cx="1019145" cy="628833"/>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5" name="Conector reto 27">
            <a:extLst>
              <a:ext uri="{FF2B5EF4-FFF2-40B4-BE49-F238E27FC236}">
                <a16:creationId xmlns:a16="http://schemas.microsoft.com/office/drawing/2014/main" id="{46DE0316-9501-6797-AB9A-FC235C9B86CA}"/>
              </a:ext>
            </a:extLst>
          </p:cNvPr>
          <p:cNvCxnSpPr>
            <a:cxnSpLocks/>
          </p:cNvCxnSpPr>
          <p:nvPr/>
        </p:nvCxnSpPr>
        <p:spPr>
          <a:xfrm flipV="1">
            <a:off x="6667619" y="1922890"/>
            <a:ext cx="730354" cy="579860"/>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27">
            <a:extLst>
              <a:ext uri="{FF2B5EF4-FFF2-40B4-BE49-F238E27FC236}">
                <a16:creationId xmlns:a16="http://schemas.microsoft.com/office/drawing/2014/main" id="{DB027386-6534-2C63-C53A-EFBCE342A288}"/>
              </a:ext>
            </a:extLst>
          </p:cNvPr>
          <p:cNvCxnSpPr>
            <a:cxnSpLocks/>
            <a:endCxn id="25" idx="2"/>
          </p:cNvCxnSpPr>
          <p:nvPr/>
        </p:nvCxnSpPr>
        <p:spPr>
          <a:xfrm flipV="1">
            <a:off x="6705736" y="2566859"/>
            <a:ext cx="648961" cy="24806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0" name="Conector reto 27">
            <a:extLst>
              <a:ext uri="{FF2B5EF4-FFF2-40B4-BE49-F238E27FC236}">
                <a16:creationId xmlns:a16="http://schemas.microsoft.com/office/drawing/2014/main" id="{1AB6CA5D-E59F-B4A7-2CD9-BD3D64F8B036}"/>
              </a:ext>
            </a:extLst>
          </p:cNvPr>
          <p:cNvCxnSpPr>
            <a:cxnSpLocks/>
            <a:endCxn id="26" idx="2"/>
          </p:cNvCxnSpPr>
          <p:nvPr/>
        </p:nvCxnSpPr>
        <p:spPr>
          <a:xfrm>
            <a:off x="6733476" y="3522153"/>
            <a:ext cx="931768" cy="171164"/>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62" name="Google Shape;73;p15">
            <a:extLst>
              <a:ext uri="{FF2B5EF4-FFF2-40B4-BE49-F238E27FC236}">
                <a16:creationId xmlns:a16="http://schemas.microsoft.com/office/drawing/2014/main" id="{E17BB05E-38F4-2CC4-0AA0-5A33D4A99649}"/>
              </a:ext>
            </a:extLst>
          </p:cNvPr>
          <p:cNvGrpSpPr/>
          <p:nvPr/>
        </p:nvGrpSpPr>
        <p:grpSpPr>
          <a:xfrm>
            <a:off x="0" y="4585144"/>
            <a:ext cx="8449056" cy="596954"/>
            <a:chOff x="0" y="4474098"/>
            <a:chExt cx="9144000" cy="708000"/>
          </a:xfrm>
        </p:grpSpPr>
        <p:sp>
          <p:nvSpPr>
            <p:cNvPr id="63" name="Google Shape;74;p15">
              <a:extLst>
                <a:ext uri="{FF2B5EF4-FFF2-40B4-BE49-F238E27FC236}">
                  <a16:creationId xmlns:a16="http://schemas.microsoft.com/office/drawing/2014/main" id="{C1391700-C3BB-5175-9E97-DC5BABA3373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75;p15">
              <a:extLst>
                <a:ext uri="{FF2B5EF4-FFF2-40B4-BE49-F238E27FC236}">
                  <a16:creationId xmlns:a16="http://schemas.microsoft.com/office/drawing/2014/main" id="{8E79BF31-60B3-88BE-1731-6AA29A58C23D}"/>
                </a:ext>
              </a:extLst>
            </p:cNvPr>
            <p:cNvGrpSpPr/>
            <p:nvPr/>
          </p:nvGrpSpPr>
          <p:grpSpPr>
            <a:xfrm>
              <a:off x="5592275" y="4645600"/>
              <a:ext cx="1343375" cy="533264"/>
              <a:chOff x="7676800" y="4493200"/>
              <a:chExt cx="1343375" cy="533264"/>
            </a:xfrm>
          </p:grpSpPr>
          <p:sp>
            <p:nvSpPr>
              <p:cNvPr id="67" name="Google Shape;76;p15">
                <a:extLst>
                  <a:ext uri="{FF2B5EF4-FFF2-40B4-BE49-F238E27FC236}">
                    <a16:creationId xmlns:a16="http://schemas.microsoft.com/office/drawing/2014/main" id="{289439D2-E3F4-F720-BB6E-B8D0F14BA3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7;p15">
                <a:extLst>
                  <a:ext uri="{FF2B5EF4-FFF2-40B4-BE49-F238E27FC236}">
                    <a16:creationId xmlns:a16="http://schemas.microsoft.com/office/drawing/2014/main" id="{E8C0A9F6-6900-469D-99EA-4FFF43816DB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69" name="Google Shape;78;p15">
                <a:extLst>
                  <a:ext uri="{FF2B5EF4-FFF2-40B4-BE49-F238E27FC236}">
                    <a16:creationId xmlns:a16="http://schemas.microsoft.com/office/drawing/2014/main" id="{B4B25806-8AA5-B1F5-28DD-5ADEBBC4F15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65" name="Google Shape;79;p15">
              <a:extLst>
                <a:ext uri="{FF2B5EF4-FFF2-40B4-BE49-F238E27FC236}">
                  <a16:creationId xmlns:a16="http://schemas.microsoft.com/office/drawing/2014/main" id="{E4832386-0AF0-88A6-68E9-FC278B119C68}"/>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66" name="Google Shape;80;p15">
              <a:extLst>
                <a:ext uri="{FF2B5EF4-FFF2-40B4-BE49-F238E27FC236}">
                  <a16:creationId xmlns:a16="http://schemas.microsoft.com/office/drawing/2014/main" id="{902A20A6-9419-7CA4-B2A0-007E51A0139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35045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314B-424A-E6E6-A307-344A6957155E}"/>
              </a:ext>
            </a:extLst>
          </p:cNvPr>
          <p:cNvSpPr>
            <a:spLocks noGrp="1"/>
          </p:cNvSpPr>
          <p:nvPr>
            <p:ph type="title"/>
          </p:nvPr>
        </p:nvSpPr>
        <p:spPr>
          <a:xfrm>
            <a:off x="628651" y="285468"/>
            <a:ext cx="6977495" cy="490388"/>
          </a:xfrm>
        </p:spPr>
        <p:txBody>
          <a:bodyPr>
            <a:normAutofit fontScale="90000"/>
          </a:body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sp>
        <p:nvSpPr>
          <p:cNvPr id="3" name="Content Placeholder 2">
            <a:extLst>
              <a:ext uri="{FF2B5EF4-FFF2-40B4-BE49-F238E27FC236}">
                <a16:creationId xmlns:a16="http://schemas.microsoft.com/office/drawing/2014/main" id="{81959394-5CE7-27CF-5174-1B5BE8C52021}"/>
              </a:ext>
            </a:extLst>
          </p:cNvPr>
          <p:cNvSpPr>
            <a:spLocks noGrp="1"/>
          </p:cNvSpPr>
          <p:nvPr>
            <p:ph idx="1"/>
          </p:nvPr>
        </p:nvSpPr>
        <p:spPr>
          <a:xfrm>
            <a:off x="562356" y="813327"/>
            <a:ext cx="7886700" cy="3516845"/>
          </a:xfrm>
        </p:spPr>
        <p:txBody>
          <a:bodyPr/>
          <a:lstStyle/>
          <a:p>
            <a:r>
              <a:rPr lang="pt-BR" dirty="0">
                <a:solidFill>
                  <a:srgbClr val="7030A0"/>
                </a:solidFill>
              </a:rPr>
              <a:t>Lista Hórus </a:t>
            </a:r>
          </a:p>
          <a:p>
            <a:pPr marL="0" indent="0">
              <a:buNone/>
            </a:pPr>
            <a:endParaRPr lang="pt-BR" dirty="0">
              <a:solidFill>
                <a:srgbClr val="7030A0"/>
              </a:solidFill>
            </a:endParaRPr>
          </a:p>
          <a:p>
            <a:pPr marL="0" indent="0">
              <a:buNone/>
            </a:pPr>
            <a:endParaRPr lang="pt-BR" dirty="0">
              <a:solidFill>
                <a:srgbClr val="7030A0"/>
              </a:solidFill>
            </a:endParaRPr>
          </a:p>
          <a:p>
            <a:pPr marL="0" indent="0">
              <a:buNone/>
            </a:pPr>
            <a:endParaRPr lang="pt-BR" dirty="0">
              <a:solidFill>
                <a:srgbClr val="7030A0"/>
              </a:solidFill>
            </a:endParaRPr>
          </a:p>
          <a:p>
            <a:pPr>
              <a:buFont typeface="Arial" panose="020B0604020202020204" pitchFamily="34" charset="0"/>
              <a:buChar char="•"/>
            </a:pPr>
            <a:endParaRPr lang="pt-BR" dirty="0">
              <a:solidFill>
                <a:srgbClr val="7030A0"/>
              </a:solidFill>
            </a:endParaRPr>
          </a:p>
          <a:p>
            <a:pPr>
              <a:buFont typeface="Arial" panose="020B0604020202020204" pitchFamily="34" charset="0"/>
              <a:buChar char="•"/>
            </a:pPr>
            <a:r>
              <a:rPr lang="pt-BR" dirty="0">
                <a:solidFill>
                  <a:srgbClr val="7030A0"/>
                </a:solidFill>
              </a:rPr>
              <a:t>Lista CMED </a:t>
            </a:r>
          </a:p>
          <a:p>
            <a:pPr marL="0" indent="0">
              <a:buNone/>
            </a:pPr>
            <a:endParaRPr lang="en-BR" dirty="0">
              <a:solidFill>
                <a:srgbClr val="7030A0"/>
              </a:solidFill>
            </a:endParaRPr>
          </a:p>
        </p:txBody>
      </p:sp>
      <p:pic>
        <p:nvPicPr>
          <p:cNvPr id="6" name="Imagem 5"/>
          <p:cNvPicPr>
            <a:picLocks noChangeAspect="1"/>
          </p:cNvPicPr>
          <p:nvPr/>
        </p:nvPicPr>
        <p:blipFill>
          <a:blip r:embed="rId2"/>
          <a:stretch>
            <a:fillRect/>
          </a:stretch>
        </p:blipFill>
        <p:spPr>
          <a:xfrm>
            <a:off x="1084148" y="1216862"/>
            <a:ext cx="6843116" cy="925376"/>
          </a:xfrm>
          <a:prstGeom prst="rect">
            <a:avLst/>
          </a:prstGeom>
        </p:spPr>
      </p:pic>
      <p:sp>
        <p:nvSpPr>
          <p:cNvPr id="8" name="AutoShape 6" descr="data:image/png;base64,iVBORw0KGgoAAAANSUhEUgAABJ8AAAC5CAYAAACGN55JAAAAAXNSR0IArs4c6QAAAARnQU1BAACxjwv8YQUAAAAJcEhZcwAADsMAAA7DAcdvqGQAAFF/SURBVHhe7d1fjB3Hfej5ou9L/B4/+EkxNUPaEp8ECBKGUKA/SYQZ3oAEDGutF8kAleGDBHASkrqCM7pAVhNbMcXNzIK6ASlrIerujbQyDdCwNbNE9A8xSCgQoAeCkiPOSIoeFnnwQ2DnZrWWbM1WdVed03+qu+tf95k/34/QmuGZPqerq6qrfl1d3WfPz372s01Rcdttt+nfhHjjjTfEvffeq/8FAACQlok1vvrVr4p//dd/JfYAAADYppriuC/pn42++OIL/RsAAEB61ViD2AMAAGB7aorjvqRmOVWXIgJAAADQJwafAAAAdobGwSf9s9Hvfvc7/RsAAEB61ViD2AMAAGB7aorjuO0OAABMlIo1Dp75jth78v7sJ7EHAADA9tQUx+25ePFi6YHjm5vjfz7+9nPZzyf2fTP7CQAA0Ienb/xY/0bcAQAAsNPsuXbtWu3b7ozDF05mPz8+czn7CQAA0Ad17UvNfFKIOwAAALanu+76Q/Hzn/+j/tdY5213AAAAAAAAQCgGnwAAAAAAANAbBp8AAAAAAADQGwafAAAAAAAA0BsGnwAAAAAAANAbBp8AAAAAAADQGwafAAAAAAAA0BsGnwAAAAAAANAbBp8AAAAAAADQGwafAAAAAAAA0BsGnwAAAAAAANAbBp8AAAAAAADQGwafAAAAAAAA0BsGnwAAAAAAANAbBp8AAAAAAADQGwafAAAAAAAA0BsGnwAAAAAAANAbBp8AAAAAAADQGwafAAAAAAAA0BsGnwAAAAAAANAbBp8AAAAAAADQGwafAAAAAAAA0BsGnwAAAAAAANAbBp8CLa8LsbkpF/lzRr8GAACAeCbOWl/N46yZZWIuAAC2MwafAqiA6PiUEMcOCrEmf14hGAIAAEhDBlWHVJy1R4iHLwmxKOOsK8dlzHVaiKt6FQAAsL0w+BRgYVqIPTIgOi8joDn5c4/8N8EQAABAAjKomlZxlvpV/m9Ox11z6gUAALAthQ8+zQixvCrEurr1zCzrQqwu12cBzcv12m5RW9XvX5fvNUbvaVjW5WfN2z4sJF0dSzFdmfnC3xv2SSl+/qp8T5Vtv0ea9sPyOZ23ADqmFwCALS2g/60tlr40JOZwiiGqaZT/SBqjFD4/JOZw2oZcQuOgkab9tqSzJMV25JLdutf5ZgAA0KewwSfZga9fEeL4rBBT+qWM/MfscSGuyE6+b1NyW+dkGpaLwcRA6Zo/on9R5Gc/4BDQzJ5yCJoMGWw17sc5GUh57kdIegEA2GqS9Ge6L7Ve+GlgjTl8yfcOFTt5xRwBvMohIqZJsh1pSr52Rf6tc7ALAAD0JmjwaX6x3rGXyE5+qA7+0AP6F2modB2Rn1NUTEMjmbALLoGuCk5lMNa1Hz5Bc1B6AQDYYlL2Z1PHs/EKL8dlnBFq0NjJNeYI5FwOkTFN0u1IarAragARAACEkf1v0ODTLdP6lw0hDqpnHunl4LHspcxs8WpVjMo2skU96Fv/eWqf/kXyTdf5ucJnymXFrCQ/vPj69IJ+XVLftmJioTWdCNcA1mW9YnC6IT+/uB/HVvQfpKlDWfl1ikkvAABbRVB/Zokhin3pLdWOtCHmGMUHMs6o9b2295il8EzI4NjJ8fOrXPr6vuOgmJgmdDsqv9QXwozSXyw/KWYAEQAAhFF9ddwDx2VPvyijABMwqIdCqgdEZp29DGiGsHFD/1LUY7oekAFSRgZCc0vjgPFIV4SnneuYVj+6yic/f1qmtRhUnpfB3zH5ugrgjj3cHHAWxaYXAICtYJL9WeE6V7wBY6eumCOETznExDRB25ErHZyWn138MPm7+qKY0QCUXJcQCACAYam+OmjwaeG0/kVSU5iv6Ac6qgdmWh8CHkMGaebzR8sVfTVMBhIPF67G9Z4u+Rnqq3+VtUvyfzKgeVUHM60zveQ6oyt8MuGNU77l6+bCaPb5FuoqpQrgSoFVk9D0AgCwlYT2Z5YY4txx/Tfp/Wpf2hRz6G1vvFofJLG+Ry/F2+iCYxTHzx9xjTlC+JSDXDc4pgndjszjWvloxfyvzXgDAAD90X112Myn80IclIGNjgNG1AMz1QM5nb6RJIE1GQSW9JyumQeyGDBzSW5LecWkoSPAu74g06t/P35hmPyJSS8AAFtFH/3Z2rEsbHAng4viBS9vPccoRX3FHEPFFcQvAADsPMG33V2VgY2aJq6urq1VIykZMQzxjXe2b4fpM12Lhaul5/RVxyuF17oefDonA92MTEefDwI1YtMLAMBWkLI/25CxwYrsj+dcR57k+tkzhKabZ9W4GjJ26iPmGCquIH4BAGDniXvmk6Tu2Z+TAZl6VoF6aGbrPfUyADqgf3UmP8/2oM2uKeVe6XIh3yTf2qrz4Z4y0DXpUOvWPk9Gtev616bbCOZlYLoul87bCFOkFwCASYvpzywxxLSMDRaaBp4K66vnEWVk7HJusWX2UEOcopamAS6vGCXg8zNdMYcv33IIjWlitnOquZyW5d+M2u2WAACgP7qv9h98kr29ugKlFhUwFDt59dDM900EIJl76q8XHgp+qvIeFXhEB0RKQLp8zLc9U6Kg68GnCw9ncWSjSybYlZlS3Y/5ZRkAy9en5KKm6LdtKlV6AQCYpEn1Z+p5RKMBKNnvRs0e6jlGadIVc/gIKYeQmCZqO2r2mMzL0mCW/H1ZvnZc/i0j120bswMAAOmpvtp/8En22KM+XgYMtQd5ytcyMtp5RV9Zuvp+/lOpvme0vvTqK/qXIhVIFNYfve+4/ruUXcEKSJeP4je22K4+mm23PvhUkds+bVa2OF/4RpdaXhX2eWOlPXhKll4AACZokv2ZGoAqzh6yPmuoIU4xS/aemBjF5fObdMQcPkLKISSmid1ONlNNPUPLbEv+Php4klbkugAAYFiqrw667U49R2DUyTcofeOIjChGVw8bqK/aXQgYFCoGLN7pcjSzLIMc/XvTN7YUr+51PQhTBbON2SETN921H/KPbQ89TZ1eAAAmYSv0Z8XZQzEP7+4rRunSGnM4Ci4Hz5im1+1I6iHzIbEmAACIJPvfsGc+nZed/EEhVmQAUO3o1SCSejBn9TkEKvhRzzVQD/oskf9WwYD6ql0v5n3FQZiAdLl44JD+RTLfulJ1vhAkuTwIc8k8s8qmaT/0Pnc99LSP9AIAMLQt0Z/JDvdh02dPRdx+19S3SzExiovWmMNBVDk07bclpkmxHXWx05a/B3vMXwAA0G3PtWvXNvXvNYcvnMx+fnzmcvYTAACgD+oWqb0n789+J+7YmYrPXlpbEWKuZRY3AADYnu666w/Fz3/+j/pfY9HfdgcAAAB0WVDf8Hcwn5k0eyj8FkYAALD9MPgEAACAXqlZT+YB4FMbQqw83P4IAQAAsLMw+AQAAIBeZbOezLfWyd958DcAALsLg08AAAAAAADoDQ8cBwAA3v7+4s/0b2k8+M3/zAPHAQAABpQ6nlP+buUH1geOM/gEAAC8qWBFDRilxOATAADAcFLHcy/9+GeNg0/cdgcAAIJsbm4mWwAAADA8W1wWurRh8AkAAARRIUaqBQAAAMOzxWWhSxsGnwAAQBhb1BG6AAAAYHi2uCx0acEznwAAgDf1jIAHjszpf419/wen9W+5zS82xRebX4jN332R/fzdF78TX8jffyeX7//1U3otIf7Tf/oSz3wCAAAYUFM8F+qVS6s88wkAAKRVvdillicePyV/2cwGnX7329+K36rl89+Kz377ufjss8/E55/lP7/310+V3gcAAIDhFeOx2KUNg08AACCI7UGTavkvj58Sn3/+uVx+K5fPxGef/0Z8/pn8KZff/OY34unvf6/2HgAAAAyvGpPFLG0YfAIAAEFUjNG0LP7ld8VnauBJDTr9Jh90UsvpH/zAuj4AAACGZ4vLQpc2DD4BAIAgtitexeWpv/qrbMDpM738b2fOWNdTCwAAAIZni8vU8jennxkt3/v+0+Kv/tenxHcXF8XJU6es66ulDYNPAAAgiIoxupZ81lO+2P5uFgAAAAzPFpep5dSJE9mzO/+/Tz8V//M//qf493//tfj3X/1a/OBv7LPY1dKGwScAABBk0+G/33z2m9FSfL36HwAAAIZXjMeq/z3xXx7PBp1+/atfiV//+tdieWW58Nf6f20YfAIAAEGKV7qeeeZMtnzve98XTz75X8Vf/MVfZK+bZz2pGVDF9asLAAAAhmeLy4rL00//jfj3X/9a/Lf/9nfWvxeXNgw+AQCAIMV7/NVg03/8v/8hfvWrX4l/+7d/ywai1Otq0El9093nv1WDT+P1qwsAAACGZ4vLqssPn/8/rK9XlzYMPgEAgCAqxigui3/5ZDbwtLLyv49eu/Difxf//f/8e/E//sfLpXWrCwAAAIZni8tClzYMPgEAgCC2K175lOz6610LAAAAhmeLy0KXNgw+AQCAICrESLUAAABgeLa4LHRpw+ATAAAIYrviFboAAABgeLa4LHRpw+ATAAAIU7zUFbsAAABgeLa4LHRpweATAAAIYos5QhcAAAAMzxaXhS5t9ly8eLG0TnGq1ONvP5f9/PjM5ewnAACA8vcXf6Z/S+PBb/5nsffk/dnvxB0AAAD9Sx3PKX+38gPx85//o/7X2J5r1641DlAdvnAy+0kQCAAA+qSufTH4BAAAsL3dddcf2gefXGY+fffwC9lPAACAPjxy11dHg0/EHQAAANvTi3/5v4iH/vr/0v8ac5r59NoTP8l+AgAA9GHv7//eaPCJuAMAAGBn4YHjAAAAAAAA6A2DTwAAAAAAAOgNg08AAAAAAADoDYNPAAAAAAAA6A2DTwAAAFvCZbH4lS+Lb537UP8bOxdlDQDYXcIGnz46K74lO8ybbcuJy3ol6fXHrOssvq7/buj1Sq8X3ltbX7G9JzJdahl9XtM6c2fFJ3qVkVTpL/jk3D36/Y+Jt/Rrvt46UUi3Xorby7dxj3jhI/1CozxAKn9Ww/sS5lt5acgHn+0VdOWvLe9qS7FOZTzyycZ3313ru0Vn2acom5GwfOmqv0VOx0vHPlk/2/aeghTHKYAuH4oX5sbtQPsxV29vmo7fkmL75tR+dnx2Q3vZNdDwybmnxUviTnHoj2/OX0iQrs72vheB5ZDxee+4bjh/PmVdV92HxhjKvT8PSotORymvC2mzloHtPYqOkXwG99rijrC4sKCaxy3viT1mx/WjOTaJKZ/qUs17n892SWumuu2OOD9jqxuFz/GqT5pPbJox27PVDRPHt9Sbcf5UF1t+xbS7ub5i79rScl5YXdr3wfQBbfVHr2O22ZSmrjpYZKsnhc+1ptn2noKh69ZYQD+qWM5DO98v0xw2+PTxP4t35Y8HX/5UfPjLynIm/5rkouJ6byzdKV76tl9n8NIZhwZGiUiXWZbu03/UyutcEg++c0rc61M5Jef0j3wo3vzJ2+K2h46K28Tz4jWfiqDoynD0F6fFG4V9U+kXMu+9KlZWsY+Ilx66VPgcVY5CPHVHc6WOzbfy+6+LJ29/XhyV+9RUb/y2152/d58pfp7avnzx9kp+FutUYD7ZOO+7Z31PxatsQvLFu/5GHi/a4McpACdvnTggnvpGsQ2Rbbw85o5W2/is7Si3Nybm8Or3XvxpS1+VH/fNdPD/7ffEk/9k0jtO9/7FAy3xj/7s278p7tmrXyqKSteAYsrB4735iY+sG+/oF0JQ1nk+fvv5Ut/+xuEfi3ur/XPCOCeUfz/tyCHu8I4LG5RiqH86LW578YjbQIqzvH70GZuU6krAed2YW1qd66gnr/rkHZtq950Vzz8kf774dG0w7q1nT8k4/k7x5KNd9UauU2tjzoq79V8zsf2f9/751bPyuUP7eZpf/bpZ3HP4TvmzJQ0frYlXZT9x2+FZcZN+SSmnqftc08d2qVvB/ajqD+44JcTS9VF6XduCwW+7u+nYD7MG+93Fv23pWMcelJVayAp6MkFFiHe/WHpZpsejMQ9Kvz5I9s/9uTgk8+qlVZ/GVQZDsjK8qzrE1cdKB1mWflk5qgNsjdTBIBt7oRqySod607E3s0omZKfZ3aj551vZzeI7q59mB9i7i484XEnp2F5U/lokyycb330fWkv6gvIloP4mKM/hj1MArrKTvlIbcr/4M9V+VNr4PNg6Kp4vrGtiDtdA8MEleTIoP/fZprbg9b+VQZoM6JZUH1Olrh7K4F+l4Zdviu/UBhXyNuxHx/RMl6qGAFmJS9ewYsrB+b0y8L13UZ74qMA36+/9UdbKZfGczEc1iPJnhb5V9dGlY67XOMdNf+cDCeNmX3sfE8+ovHvnx+LNVPHdwLGJ73ldiVNaHeuoJ7/6FFdH7n5UHdNvi6ceK7dhR1+UbcDSDy3th7+4/m/o2Ft+puN5oUv9uumPvynztzkNn/zDj7OBmNEsU6t051vbpm5F9KNvrcr+QNa3Rwt93E3HnhAPyp/v3tjIX2gwgWc+mRHK98S/uBSsrNTBjVofvvb1rIJ/sOHY+QWkPz9Ijoo/uu9m8QffkC+0XgErM9O4nzxbrcD+zMHaNGpqKplTg+ObbxZ3n1FXu+UB9mzc9mLy1yZpPjXw2vcJsKUvJF9C6m+S8hz4OAUQ56apW7Of4zb+snhNBlvioT8tXw2WMUd2fL7zz+Lj/IV2U7NZIP3uT9aswXoWcKnZKlP6hYJPzj2SXT188OXKFWlHpk0pBnMjEemKld0K4DzDIKYcPN5739nsSmvj4I4LynrsG9OtfW5If55cT+cDKePmcG+LDacGqtvwsYnneV2BV1o76qg3j/oUXUdGg4ynxHPZYMuH4oUz9ZP3cHH930Rib+fzQof6tTdvM+1p6JhlWpHkfGu71K0U/WiAbfDA8ZvFd07ko6ONV4GGpG912j/lWlC+6dcHiW5A7p5rGRlWU96+UgwK9XvFreIPokfRXQ7WKTHVeLBXeOebzf3ij7LphTHb88hfJ4nzqZHHvk9ENX0h+RJSf1OVZ4/HKYDejNr4j9bFB/LHbfvqZ+Rf2+dzYqQDXdtMhI/OimfV1UTLbJVxm1e+Ou+u3KbUhaZrYDHlkKwMXVHW4364bdaS2d++45wufZwP6H1LEjeH+fiG2v6dYupr+b/jlOvW1o5NXNPqUkdDuNanNHVkNECrZiFlsxfDB69rotrOkP1LUM+SnBcaZoDKkoaWWaZ2Kc63dlDdapDXq/L+5QNpcttz9osUxgQGn3RGO45AZu7r52qHNzPt2Dfg8Em/OUhMA3Lfn3pcTdoQG/K94vavi/g+TH9W65UGPdrdJTTfGnUEoG3bi8pfm4T55CR18J2aSV9IvgTU35TlOdhxCiBWPuW7cMKmA9lm7jML8in89SufrbNVnNq8FiZgbAnawtI1sJhySFiGrihreZJ0Vt22Ifuvb39Z2B+4O3Sc0yL5+UBA3JGSHkwUDz2R5NarycQmAed1inNaXepoIKf6lKqO6NvF3zkl7vU+J5JtgXqumppwkC2VPIhqOwP2L7aeeZ0XutWvplvv8jaz65Y7m8jzrW1Tt8Ko217zWxQPyPp4j/jW3JdHt/B13aYcNfiUNwItB4NF9uBQmdEPnvCZXjYeQTzqMPXbNV0u65XWueOU2K8eTla7J7OLe/rrB4kZ8a8/TMxMl6vd8xwaEAWrH6Bp8q0uH2mtc92eV/4mF9eQOe17tiTsmD00pa9bJV886m/a8uzpOAWQVssJm+0qqrlFz9nex8SjtSuf5Su9rmzfXmN7GGc+mKZuYcj/bZUwXX2LKYckZeiKss629SPzAG3V/6m0Bz8AO/KErZPf+YCzAePmaryqBg26Zgq4mkRsEnZe55nWpHW0yKM+JagjZoaK4ppf2bOt1LneaFG3hak8qH+bYFTb2XPsHXpe6Fy/2tpMz4HR8POZoq1ft2Kp53GqASg1uPmuGkRzvDASNfhUfkq8WuxTvIoV7uiLd2ZP7Pd+eJ8eQXRpQF3T5bLeeB11sKt9CTyxd0q/PkhK0+/MVMK3xav/0DZ1r+AX6wkaZB/16YLJ8q0in55c57a9RPkbLG5aZfe+m6XfqZZNmtLXrZIvzvW3h/Ic8jgFEEA/nFMGOcUHqxrW5/xtvKd/c1e7jcBhtopN6Ruy1Ddb6dfLmp7XUZcqXa3MLf2juE2+9uKR0mtdt7/ElEOqMnS1q8t6RJ4oraq06xN8dQU96OQ+Ls5x4nE+4GzAuLkas7l+Q1S34WKT+PO6kLSmqqMVrvUpQR0xtyUp4edF94ulrH2pz4yMajt7jr19zgtD61etzTQztA773aYcfj5Tse3qlgc1ey0rHxmLqXLVD5BXA8Nd8cEgt92VG1rbt4K4kI1ONu2yfrANwxzsofeaO6RfHyTVoMRMJWx6+OSYHnlOQn9W6wHxofiXX8gfrdMFY/PNpi24adledP7apMonVwMEdlFM+kLyxbP+9lKeQxynAMKYbxhTwWhlkF0/vLSZ5zNVzG0E+luC8oc8t01ld2nzGrz+03yfOr4SOeOdrgBmVrVesiubha/vVkvjiUBMOaQuQ1e7uaxr8hP8rMxHD7AdOs7pkvJ8wDPu6EHUt8UVDRibRJ/XRaXVVkdjdNWnRHVEnqyfVN/ap9pSfaIefF5kHrBtjsmottNz/6LrWfd5YXD9qtz+l8/QCr1NOcX51jasW05kLPaYvghoJjxkcYPbhJNt8MDxgtGUuqfFC+3f4tcPfbAHdxAd6c8PEqlyhdFMy+3+KlY98ty5ngt9/37rNyS4PAdAis23Eccrhg3bi89fm4T51Mr9aulkVNMXki9+9bef8pR6P04BhBhNv3/ZEozunRb75Q/bV/zmVzF9A0n90NHseM7bt/arp6b98j8ZygcVXG8L8E3XwGLKIXkZuqKsq/IZBMZQcY6HZOcDKePmUOZ5WXG3LG6n2CRFWst1NFJrfUpTR956Vu2bHnjWM2LCv9JfH29GVNs5gdg72XlhVfFh4XqGlvd5U/V8JtK2q1sO9ADkbUt/Xskj/eypjrZsew0+SXc/qkcQF2UHPribR/dvjqb0eWpOvz5Ibj8t3hiN9o4XNS3XZdpsPvKc4mrQePpi0+jp6OshO6/gxeebEre9NPlrky6fmqX4jD7Z0heSL+71t7/yVPo+TgH4+eTcPdntX80Ps2yanREeSI7agTvy2Vbj51vYlb5xJn+pm35+lc+ggm+6hhVTDunL0BVlXZbfqjOeLTFEnOOruZ/2kzJujhMzuLqdYpM0aa3W0Vht9Sm6jrz+mO6/fqgvnHTNiOlgvt1u1JbEtZ3Dx95pzgttTFv12rl8gMT3NuU+2rJtVbc8hF4o2naDT6MRxEmpTIP21pR+fS9/U1BiAp3SdEZ9v+XNxQeZyc//kZpyp0aka/dCq1sWPO4rv+9s1pCoJ9lX36MerKmeam+9Am0TmW/R2wvJX1cp88kixWf0qTF9IfniWn/7LE8l5XEKII4MrlR7oaaU/6hx+rwOZt85JU4W2pu3TuQn7UGBpLm1QXH6Nip9O4FMw72Wh8GOrhgX5K95Dip4p2tIHuVQi2F6KENXu7Wss+d7VW6RGB1vhe31HOcE6TofyL4BzCG/U8bNAcYD69VZBB62U2zim1bXOhqrrT5F1RH59zNq0KFy+5fZnvzMxmfkZG1k9RYm/dzD20+LZ0afF9l2uu5fynoWez7dxHzuopoN1PHFDhW9tWVbsW75qPbVpl9Ss7mKfZ++wNI12Bk2+KTvLS0+EGy01DIuvbvP5PcU1gySruI06PwVX7b0Z1OxWztJj+2a+y6zoKiYDwfExolPK8H725Wv71TLOJDKvmVBBlgi+yrF8TrmAWPuDxj0y7dqGR79RT7KHrq9pPlrkS6fPPY9ur63l30Tn7IJyheH+tt3eSq9H6cAHJjgSlLBWalNUEshMFdthwzi8q/+zf+etzWhgaSeEi85Xz1VgaRs295YErX29d5FkT04ddwHm6vInl9RHpKuwPZeyR6kbXm4eyPXctBfDz76um7F9b3ZCaneD/XV0tK4b2p/3oTdLi3rLL/lqUtxXZmfaoZhtczD4pzweuei3k/LE3OznWw/zGyADg5xRyrjepov9bpiuOddeGzSZ/nYP/tbWXvukVaPOhqr8fxSCawjn5x7JB+wsQwu5jNiZJ1oGoDJBhH0t/uNliPiA7Xv1W+Kc207mzjsX9oYuK94WX+u0jEIUj0W/c813W25uqW49qO1vvpm/dy1yjF+xykhHI7LPdeuXdvUv9ccvnAy+/naEz/JfmJrUVdL8k4r8QgtAAAD2/v7vyf2nsyDll0Rd6iriTJYU1853Uewu9Xtqhhml5c1AGB7St1Xb7/b7qBdFs8tvu1+VQcAAGwZ+W1YfrcF7By7K4bZ3WUNANie0vfVDD5tV6//VLxUut8XAABsD3lA1+dDtLey7KGuuyaG2d1lDQDYnvroq7ntDgAATNyuu+0OAABgF/nSjRs3RHH54IMPRgsAAAAAAAAQ40v79u0TxWX//v2jBQAAAAAAAIix5+LFi6Xb7jY3x/98/O3nsp/fPfxC9hMAAKAPj9z11dFtd8QdAAAAO4vTM58+euZy9hMAAKAvZvCJuAMAAGB7eu+998Stt96q/zXGt90BAAAAAACgNww+AQAAAAAAoDcMPgEAAAAAAKA3DD4BAAAAAACgNww+AQAAbAlr4tiePeLgyob+N3Y2yhsAsHtEDz6tHdsj9siOs7gcW9N/lDZWDsrXDorufjXvgMuf1fC+tWOV9fRycEXUVtfrFtPU+P49x2QqLHy2V5Dvu1rX/rm2vKstpYQrHvlk47vvGyvioHV9udTSVtZZ9inKZiQsX7rqb1FXeWY69sn62bb3FDht16btc3W5lgJe17IullFTorVx2u15Yl4LOxb8yqS2VI7frZCGqq7P3ultiPN7G9JU3/VyvcsU3mtNju09kelSy2i1pnUC+jPn9BcEty8TsSFWDrbsa6Zev5vXLSiWQ8cbGtu1ooZy7Rpk2FhZEufFjHjg0FT+QoJ05a97HOMp1I4R3/rlUtYVicvQJz7YEeVd3YfG/sm9DwlKi05HafcLabNmi+09iq6HPoN7reVu0mFLhKnz1gRW9diWufZPSkuZh8ZEI9XPLiy2t43rs2tbYfKwbX29jtmvxjS5bdMrT5q2FRn3ZQqfbS0C/ffa36pp6kjLaH17gTnU93E9Hy9N+zW5vju4zYQ/WV7hg0+60s1dXxbrm5tic7SsCjHnWGGMrOLMifPzq4XP2RTry0IsTDdXpvnV8nbnry6IaedGq/r+dbE8c14mvbmT8tvehnj1latiZn5ehhXnxSXLSrPnip+nti9fnKnk57nZfGUlMJ9snPd9/X1xVf4or6+XYtoS8yqbkHzxrr/d5eni/FJHQ1+TZrtOQsr6/KWW4y1PuwvvYyHjlzddx+9WSENZ92fv+DbE873F9dZlZpyXx7LPSYfz8RmRLrNUVyuv49+fKVu6fYmUB4fTYqGtScna9XL9NvXAo2pHtms6gJ67LpbXi2Wal+uBhemWOqk/e+YBYcYiShK1t71T7cz0gpAZoPfbtA9u9dmprLvE5JVXfLAzyjvL87nz5Tb0gVfEdPXASdiHhPJv5xy5lPvsObE6L3+eX6qdqK6dXpD9woxYPtXer/Xeljn2T11lHhYT1bn0fzI1WX3264umxKEHVKJa1t94VeSH2CG59lg5TS3xS0VInpS3FR/3VbkeD87HeFFkfV87Juv5gWJbIfdf7letL9gSfTeGEjj4JDtbGVhcVQfcleOlA1rWVHFOVhqH9iinKpw8GOTRUDtgp45fySqfrH0OlU9uNz9CAgPoKXH8ymZ2kF1deNhh9LNje7rBO3DklFBt4/mwRI0lyycb330fWkv6gvIloP4mKM952ZnIHRAP+2Rw6nqU0PzyctY5LjXtz9ppGVzJjmlZHSc9iMqb2PZC6zMNtCFRpo5fyALDqwunW4KRsaDjszf+9XOntS8l8oR3Wp6pzajBjCxf7PJgeF6sFuq3qQeuAXpcu6au8soAWqVh84o4XhtQyPuXK/U/5HR5VE+UlIm3t85k/6raGdm/Xhjtp2wfLnSk33As6zZxeeUTH+yU8l4Tp9VIiNzn4nmk6hdKfUWvfYib/tpp93KfPaXK5qpYeLjQpsh6m1f7C5Z6UDBgW9bOscyHEtgXTR16QJZF8/obr76SDZCMZhZaDRm/dPTtnvngfjyEl3dMfc8G60qfPytOqUpc2f/J990YUtDgk5kmvHyh2kD7Mw1D08jp1PFFWR27D8DM9C3yk4S4fiO85Zg9p0Zl5UF2Om57+X7NiyOzU2LfAflC62hst6T51MBr3yfAlr6QfAmpv0nKU3YmqiF1PRlWUtejpPYdyjrHq6+8au0Y1i6pnukBcWiffiGx6LxJ0F70mYbUZZ9/3m5qQ8xV0evCqYgDjs9e+dbPnda+FM2ey66ENp7EZ9aEanLE/BEZ3hbpfbv6vljPX2gX0a5trDwsg1t1bn6ukgY3pjwWbfs5wfY2u9XEdURh44Y84lRSKgMqU+3pH3Eq6w5RZegeH+y48j6wr3Wfh+hDOvXUTnvFhVPHxYU8ESLv6jbEylLW+NjLsmjItsxFR5kPJbgv0u2Kff2OmYUVg8UvKeM+3+MhpLxj6rvFVLZjxf2ffN+NYQUMPplpawfEvugWy6VhmBa3NDYsFXqq6YGohM2KI3nvGbE9vV/6QJrNPzBihkXifGrkse8TUU1fSL6E1N9U5Tklji/m7+28+pvx2O6amgo/zJT3MX1yf/UV8Wp1dzZWhOqbbFd000hQJtHtRZ9pSFXnDP15u74NaeN7fPbMu3722L5sB2bQ45bp/N8F01nFdhyEDG7XzDFWvrLsrlwedZNsbxNKeeLcKLIMneKDnVTepu1vm7Vk9rfvPqRLH+20T7nnRgNtalZGNqNCFmXgIGRNsrasjUuZD6V8LPj1Rfo4sa3fMrPQbqD4JWnc53o8xJV3H/V9tP8T77sxtIDBp3XxvjpqZm6RVTmW/qzWkVg98tlFVqxsOnBwIFDVUdnbtmcaPHMgzR7JD9rgqD5hPjlJ0bH1yaQvJF8C6m/K8pz1uEqRvB6ll095rl8par2im0Js3qRoL/pMA21IAi4nSxU+x2efQuvnDmtfvOiAvtlV8b7jqEdYu+ZyjLUwAf2R5gKfWHvrY2qfPIWXuV3L7JTtS7eoMnSKD3ZSecsT2Oy2SHn8z+0R9gcCD92HtEjeTvuUu6FvH7q6IKaTnntICduyZi5lPpDIvig/Turr58dJ1y13Nj3GL33EfU7HQ2x5p6vv2QwkmRKzm5PvuzG08AeOh3a4weqNQX4A6WV6QRxQD1Gr3avtLx9prXPdXr3BMyPO9Qe2pRfXaDrte7ZMpqNqSl+3Sr541N+05Tm+SjHXcfnBa7t6Krft3u162clFPdtA/73Kq6ynjot8d4pXispXb/oQUiap24s+00AbUhby3uxBl6oaLvqUsfvxqbimy2U917rRrqf2ZRuxzRQz0/ydJWzXbN+OZHuobR6Qq9st8n9bTai99WNmD1SusOtnhAwmJq8i4tttW95yW1fMA5RV+6HS3vVNWI16PHnP+LXTzjzL3cwGUfz6GTexbVlnv5O0zJt1pSO6L2o7TnwuPknh5xjNXPv28HxwPB4iyztJfd/IZyDJD6g9K2qr9d3oT/jg0/UbyRuodvXpsOMn9qv7dNUB3n1C4mI9uwRS57Y9XclL6TXTQq+KV2pzAVPzuZ2srnvfzZJoerGnpvR1q+SLc/3toTz1VYr2DiXddutlJ5f1/AqIjW9Z16YGO1zRjROWN2nbiz7TQBtS5freYpA3d34m+/Yp72enOh2fOdd0uaznVjccDNy+bDXW52jcUJP6/aRq10rfjtTY7jY986JukPbW3MY9Opbka+fnSq+1neOofVbP1C2ddC3dIoZ+zmtwXkXEt9uyvEfkSewVlXZ9gqpmOQQNRsT1IU482mlnnuWePycql+r8oyi2LXPrn1KVebP2dKTpi2rHiZlF5HmbVfg5RjO3vj0yH5yPh/Dyjq/v+qH+MheKDxY3tlrfjf4EDD7pkdgk9Ge1NvgbIqt7rdNhZ8W5rJNPeQ94W+fZsj3d4FWDCjMttPNhm1ap8snVAIFDFJO+kHzxrL+9lKds/LPpr/WpoSO9bLcnZmqw/kaK/KF+CaegV0XnTYL2os800IYEKwe5tm+fcuFwfPYqtn7usPbFlX6Ia7PCNH8X3u2ayzHWYO2SLO3mBzmXDNHempm0esm+nEl9w1nhta5B3fJXksvlyiGZN/IPSdoXR6Fl6GQHlXdNfoKalbs8Oc2bkaH7kC4p22mfctc2VsTD2RmtPC70t5clO/9I3ZY5sZX5AFL1ReY40SMO+Syi0Nus+opf+oz7fI8Hz/KOru/mm0HVRcHKIOjE+24MLWDwSY/E2h7o5U3fH976AErH++rNN6lE3wPueEWqYXt5gydVrhKObnMKyreE+dTK/WrcZFTTF5IvfvW3n/KURlNDl8TKjfylot622wt9m0WWpryM+nyoX5K8iWwv+kwDbcgW0HF89i62P9tR7YujxmcNmavZvicUvu2a6Vv8T9zy4Nj19pBh29t08vZl2LSGlqFL/d/55Z3PIDCG6kM8JGun/c9r8q+G1wOIetZJsq/pT96WuSuXef/S9UX6OMlut9KziLzjkAHilz7jvoDjwbW8Y+v76DEIq5aLghPvuzG0oNvu8pHYNFeFzfS4phHU0defdg5ZTo3ueR1NtQsQtz3d4M0si/XiFT+9rOdzHINuaUiXT81SfEafbOkLyRf3+ttfeSqzp/RVigXV2xX1u90+jPZlOr+yMb5nPbVUeRPTXvSZBtqQraL5+BxCfH+2k9oXN00zM8JPKHzbtdI3AuUvddPPwPAJjodrb9MxbcPQafUuQ4/4dqeXd37Ly3jWwRB9iK/mds6P13mNfn7ZzPIFfSIt2+uks2XTt2WuqmXer7R9kamfl1byWUS+t1kNU3/7jft8jwen8o6s7xsrB/X71xtmzE6+78awwp75NHVcXFHT7tQIbe1eUTW1zv6ARavZc9mBdXVhuvYe9eDG6YWr9pFSm8pUO1/R29P3lTYFFSZQCbqlIWU+WaT4jD41pi8kX1zrb5/lqZirFFUh25UB7UF1lSTlwzd96Ks5GcuDBJNJWSah7UWfaaAN2Tqajs+hRPZnjenvu12bGB3UX10QDxfq99qxPPgMOqHwbtf0bRUyDdN7DtauCo+ubhfkr3kGx0O1t4mokw9r2zBEv+WbV17x7Q4p7+wZX5VnuMjXVJmVttdzHxKkq53OvknLIb+dy13+nj8xuXxLl0mHfH98de6hLatyLfM+pe6LTJ+5oGbpdDzMv2LQ+ttn3NfY74eWd2R9H21jVVxp3MhW6LsxqGvXrm02LV878SfZ0mx1U1aXTfkxpWV+Vf9Zkh1V7e/5MrO5vK5XUtaXN2U9qawzL7dgsTqf/b24HUP2HfJvhc+2ratfqy0zy5vFJI04bq+2bYvmddY3ZZ/enAbDJ59sfPfduj29dKS1s+xTlI0RlC/t9TeoPFv2yVZ/immI2q7Z/+JG2rar158pbsS1rBs+15R3bXveedJ8LCQrE6358yaThqDPHtl5bUhsnayxrdf63vrxmUmZrpZ1nOqRZ/rj6lj/rHGH3kf7Uqm7tXUd63ZDPnq1awX2/q+apw7HbIJ0dfbFieX1p7g0lIFOa6kf0q/Zl46yTJBXY93xbdG2L29LvpfKpcijD4lJS2lfHcsq/3u57Br3w6q93M3+WD/T5ItD+dqXRG2ZZ/9UXJrzyjG+KGotM/Vntc32Nsi3Lxq1Pc0bzf9eXXz2a6QjT1r2v7hfQfnQmrf1fj/jVd65uPqu86ewvfKSqL435EXvbSY6Xb9+Xf9WIPN/jxpkkhlsdfjCyeznR89czn4C2JryK8tCLK/vkFknAHalvSfvz37uirhDzfyRDbf66m3vb2XcAXZdv7XLyxsAsHu899574tZbb9X/Ggu77Q7AFrImTi9cFeP7sQEAW11+C5bf7SE7x+7rt3Z3eQMAwOATsP2pr22eWRYXGHkCgG0iH3zp9ZuVtrDs4b67qt/a3eUNAIDCbXcAAGBL2FW33QEAAOxA3HYHAAAAAACAwTH4BAAAAAAAgN7suXjxYum2u83N8T8ff/u57Od3D7+Q/QQAAOjDI3d9dXTbHXEHAADAzuL0zKfXnvhJ9hMAAKAPe3//90aDT8QdAAAAOwu33QEAAAAAAKA3DD4BAAAAAACgNww+AQAAAAAAoDcMPgEAAAAAAKA3DD4BAABsCZfF4le+LL517kP9b+xslDcAYPeIHnx668SXxc2y4ywui6/rP0qfnLtHvnaPeOEj/UKjvAMuf1bD+15/rLKeXubOik/0KiN63WKaGt//lcfEW3qVEp/tFeT7rta1f64t72rLict6bcMjn2x89/2js+Jb1vXlUktbWWfZpyibkbB86aq/RV3lmenYJ+tn295T4LRdm7bP1eVaCnhdy7pYRk51IF/XlifmtbBjwa9Makvl+N0Kaajq+uyd3oYE1cnCUqv7lXqXKbzXeqzY3hOZLrWMPq9pnYD+zDn9BcHty6A+FC/MFfKmNb31+t207yXFcuiol43tWlFDuXYNMnxy7mnxkrhTHPrjm/MXEqQrf93jGE+hdoz41q9xmTuVn5K4DH3igx1R3tV9aOyf3PuQoLTodJTyupA2axnY3qPoeugzuNda7iYdtrIxdb6j3HIu9TuwLXPtn5SWMg+NiUaqn11YbPsxrs+ubYXJw7b19TpmvxrT5LZNrzxp2lZk3JcpfLa1Tui/1/5WTVNHWkbrB9f37dF3B7eZ8CfLK3zwSVe6o784Ld745afiw9FySYhvO1YYI6s4R8RLD10qfM6n4o0lIZ66o7kyPfhyebsPvnNK3OvcaFXff108efvz4qjcp6ZOym97H4o3f/K2uO2ho+I28bx4zZIfd58pfp7avnzx9kp+nsm/djoTmE82zvv+8T+Ld+WP8vp6KaYtMa+yCckX7/rbXZ4uXjrT0dDXpNmuk5CyfvGnLcdbnnYX3sdCxi9vuo7frZCGsu7P3vFtiOd7i+u9sXSneEkeyz4nHc7HZ0S6zLJ0n/6jVl7Hvz9TtnT7EuGtEwfEU98o1lmZPzK9R6v5k7Xr5fpt6oFXTBLVrukA+tvviSf/yaR3nO79iwda6qT+7Nu/Ke7Zq18qStTe9k61M3ecEmLput5v0z641ef8RECW+Tv6hRAxeeUVH+yM8s7y/NvPl9vQwz8W91b7hIR9SCj/ds6RS7nfd1Y8/5D8+eLTtRPVt549JfuFO8WTj7b3a071O6Ytc+yfuso8LCaqc+n/TH3264tuFvccvlP+bFn/ozXxqszn2w7Pipv0S0o5TS3xS0VInpS3FR/3VbkeD87HeFFkfd9efTeGEjj4JDtbGVi8qw641cdKB7QQ94slWWnqDUsDVeHkwSBUhascsDcdezOrfOLFIw6VT2735aPyZ2gAfbP4zuqn2UH27uIjDqOfHdvTDd7+uT8Xh2Tj9NJqZIecLJ9sfPd9aC3pC8qXgPqboDwflJ2JkJ3OSY+T4eT1KKEHl05nneOzTfvz+t/K4Ep2TEvqOOlBVN7Ethdan2mgDYly07EfZoHhu4t/2xKMjAUdn73xr587rX0pygL+Up29X/yZqq+V/MmD4aPi+cK6ph64Buhx7Zq6yntEvKTS8Ms3xXdqAwp5//KjY3qWS5Uuj+qJkjLx9taZ7F9VOyP712dG+ynbh7Md6Tdef0zcuyhPvtTAVXYM+IvLK5/4YKeU92XxnMxzVWZ/Voh9VL9QOu567UPc9NdOu5f73Y+qsnlbPPVYoU2R9fboi7Isl35oqQcFjvU7RVvWzrHMhxLYF930x9+UZdG8/if/8ONsgGQ0s9BqyPilo2/3zAf34yG8vGPq+/bpuzGkoMEnM034ybPVBtqfaRiaRk5vOvaEeFD+dGqIvvb1rBH6YCO8U7r7jBqVlQfZs3Hby/frqPij+24Wf/AN+ULraGy3pPnUwGvfJ8CWvpB8Cam/ScpTdiY+J8NK6nqU1NRs1jm++5M1a8fw1qo6AfmmuGdKv5BYdN4kaC/6TEPqss8/bze1Ieaq6HviX1yCyYDjs1e+9XOntS8dbpq6Nfs5zp/L4jUZDIuH/lTcnb+g6X1755/Fx/kL7SLatU/OPSKDWxkEv3y2kgY3pjwetQ1WTLC9zW41cZ3R8tG6+ED+qA2o7G1P/8h9Z7Or3o0DNi6iytA9Pthx5f2N6dZ9HqIP6dRTO+0VF+59TDyjTqDlSf9z2Qn0h+KFM7I8msqyyKl+J2rLXHSU+VCC+yLdrtjX75hZWDFY/JIy7vM9HkLKO6a+W2zFvhvDChh8MtPWbhV/4HAwt3NpGKbEVGPDUqGnmu6fighaxP3ijx6SP6K2p/dLH0h3z7WMcjtJnE+NPPZ9IqrpC8mXkPqbqjxvFt85kb+38+pvxmO72VT4Yaa8j+mT+3d+LN6sntx/dFY8q66KWK7oppGgTKLbiz7TkKrOGfrzdn0b0sb3+OyZd/3ssX3Zwkb5YwY99tUjy6/t8xiEDG7XzDFWvrLsrlwedZNsbxNKeeLcKLIMneKDnVTepu1vm7Vk9rfvPqRLH+20T7nnRgNtalZGNqMifBCyJllb1salzIdSPhb8+iJ9nNjWb5lZaDdQ/JI07nM9HuLKu4/6vnX6bgwtYPBpQ2zISidu/7r4Wv5CBP1ZrSOxeuSzi6xY2XTg4ECgqqOyt23PNHjmQLrvTyOvBiXMJycpOrY+mfSF5EtA/U1Znvd5XKVIXo/Sy6c8168UtV7RTSE2b1K0F32mgTYkAZeTpQqf47NPofVzh7UvbbKrmOJOMWUach3QN3tbbDiOeoS1ay7HWAsT0M/ZZ5UoE2tvfeydFvvlj3dvbOT/HknZvnSLKkOn+GAnlbc8gc1ui5TH/7e/LOwPBB66D2mRvJ32KXdD3z70zilxb9JzDylhW9bMpcwHEtkX5cdJff38OOm65c6mx/ilj7jP6XiILe909X3r9d0YWvgDx0M73GD1xiA/gPRyxymxXz1ErXavtr98pLXOdXv1Bs+MONcf2JZeXKPptO/ZMpmOqil93Sr54lF/05bn+CrF0Y5ZSl7b1VO5bfdu18tOLurZBvrvVV5lvfcx8WjtSlH56k0fQsokdXvRZxpoQ8pC3ps96FKd3J3wKWP341NxTZfLeq51o11P7ctWIwN4dRVTPPRE7XkTtpliZpq/s4Ttmu3bkWwPtc0DcnW7Rf5vqwm1t37M7IHKFXb9jJDBxORVRHy7bctbbutH5gHKqv1Qae/6JqxGPZ68Z/zaaWee5W5mgyh+/Yyb2Lass99JWubNutIR3Re1HSc+F5+k8HOMZq59e3g+OB4PkeWdpL5vo74b/QkffPrFevIGql19Ouz4if3qPl11gHefkLj4+IaspBZu29OVvJReMy30bfHqP6SaJtzE53ayuu59N0ui6cWemtLXrZIvzvW3h/LUVynaO5R0262XnVz+Kb8CYuNb1rWpwQ5XdOOE5U3a9qLPNNCGVLm+txjkHX3xzuzbp5y//MJwOj5zrulyWc+tbjgYuH0Znn4wsDxxLz6c1LA+R2PjPf2bu1TtWunbkRrb3aZnXtQN0t6a27hHx5J87cUjpdfabt1Q+6we3ls66TrzdfGkOikYUHBeRcS327K8R+RJ7KpKuz5BVbMcggYj4voQJx7ttDPPcs+fE5VLdf5RFNuWufVPqcq8WXs60vRFtePEzCI67HebVfg5RjO3vj0yH5yPh/Dyjq/v26vvRn8CBp/0SGwS+rNaG/wPxb/8Qv5onQ57v1jKOvmU94C3dZ4t29MNXjWoMNNCOx+2aZUqn1wNEDhEMekLyRfP+ttLecrGP5v+Wp8aOtLLdntipgbrb6TIH+qXcAp6VXTeJGgv+kwDbUiwcpBr+/YpFw7HZ69i6+cOa19KzLeLqYHFyomUfohrs8I0fxfe7ZrLMdbg9Z/m+9TwIOeSIdpbM5NWL2ogKfuGs8JrXYO6pUEYtazOyryRf0jSvjgKLUMnO6i8a/IT1Kzc5clp/pDhofuQLinbaZ9y1z46K06qbw9Tx4X+9rJk5x+p2zIntjIfQKq+yBwn+ha1fBZR6G1WfcUvfcZ9vseDZ3lH1/et3HdjaAGDT3ok1vZAL2/6/vDWB1A63ldvvkkl+h5wxytSDdvLGzypcpVwdJtTUL4lzKdW7lfjJqOavpB88au//ZSnNJoa+rR4ofpoDKm37fZC32aRpSkvoz4f6pckbyLbiz7TQBuyBXQcn72L7c92VPsyNrqV8mXLwGLjs4bM1WzfEwrfds30Lf4nbnlw7Hp7yLDtbTp5+zJsWkPL0KX+7/zyzmcQGEP1IR6StdP+5zX5V8PrAUQ96yTZ1/Qnb8vclcu8f+n6In2cZLdb6VlE3nHIAPFLn3FfwPHgWt6x9X1r990YWtBtd/lIbJqrwmZ6XNMI6ujrTzuvEN08uud1NNUuQNz2dIN3+2nxRvGKn17eUA9rk/kWcktDunxqluIz+mRLX0i+uNff/spTuftRfZViUQaiJf1utw+jfbkjv7Ixvmc9tVR5E9Ne9JkG2pCtovn4HEJ8f7aT2hflk3P3ZLd/3bZ0vWHWTdPMjPATCt92rfSNQPlL3fQzMHyC4+Ha23RM2zB0Wr3L0CO+3enlnd/yMp51MEQf4qu5nfPjdV6jn19229IP9Ym0bK+TzpZN35a5qpZ5v9L2RaZ+vnYun0Xke5vVMPW337jP93hwKu/I+r4d+m4MK+yZT3sfEz96WR48aoS2dq+omlpnf8Ci1X1nswPr3cUDtfeoBzfeu/i2faTUpjLVzlf09vR9pU1BhQlUgm5pSJlPFik+o0+N6QvJF9f622d5KuYqRVXIdmVA+y11lSTlwzd96Ks5GcuDBJNJWSah7UWfaaAN2Tqajs+hRPZnSduXSZPBr6pbasr/jxpvo9BB/TunxMlC/X7rRB58Bp1QeLdr+rYKmYZ7v3JP7arw6Op2Qf6aZ3A8VHubiDr5sLYNQ/RbvnnlFd/ukPLOnvFVeYbL6JgrbK/nPiRIVzudfZOWQ347l7v8/Yw6sa/c0mXSId8f8lX2ZT20ZVWuZd6n1H2R6TMX1Sydjof5Vwxaf/uM+xr7/dDyjqzvo21s9b4bQwp/4LjshLKHp2WdbmGK4FcOiI0Tn1YqmRp9LK6jlnFHfdOxN7MHMwrZoRXXOfriUfH8L30eGFucape/0qb6DQxHf5GPOoduL5tK3drJ+aWvKl0+eey7vhe3un62OD2krr3sm/iUTVC+ONTfvstTuftM/gDCoiG2axVV1nrautTnQ/3S5k1YPvaZBtqQiuj2J47t+MwMkq64sla2VPsSzAS/kjoxrOZ3MaBW7bo8gVQnx+bved0OPaEIaNfUSaw8Dt5YErW+795FkT0EfxwfmSveft/IFNbehvXFSvb8JssDYpuoE7nidu5dvNXevuiv2B59tbiSnSTp96qv9JbGx1nIQ24D8sonvt0J5Z0dN/L0sriuzHs1U6Fa7mF9SHjdc1Fv5y6LRbOdbD/MjI0ODuX+yblH8oGCpT+vzcbIZ1vI+tp2wcC1fse0ZS79k0eZ9yV9X6TXVzpmy1Tzxv/8L0Z5v1LngzVuCSzvuPq+zfruntspjO25du3apv695vCFk9nP1574SfYTwNaUX1lWge7AVx0BIJG9v/97Yu/JPFDcFXGHmvlzR/7V28Oc9Gwtu67f2uXlDQBA+MwnAFvEZfHc4tvuV/cAABOX34Lld3vIzrH7+q3dXd4AADD4BGx/r/9UvHT7afFM8VYAAMAWlg++9PrNSltY9nDfXdVv7e7yBgBA4bY7AAAwcbvutjsAAIBd5Es3btwQxeWDDz4YLQAAAAAAAECML+3bt08Ul/37948WAAAAAAAAIMaeixcvlm6729wc//Pxt5/Lfn738AvZTwAAgD48ctdXR7fdEXcAAADsLE7PfPromcvZTwAAgL6YwSfiDgAAgO3pvffeE7feeqv+1xjfdgcAAAAAAIDeMPgEAAAAAACA3jD4BAAAAAAAgN4w+AQAAAAAAIDeMPgEAACwJayJY3v2iIMrG/rfAHUCwO60dmyP2HNwRdD69W+ovA4bfNpYEQdlR7jHthxb0ytJa8es6xRXyej1Sq8X3ltbX7G9JzJdahmt1rSOrVBSpb9gY+Wgfv8xGXaEySqRToNZitvLt3FQdMczeeBT/qyG9yXMt/LSkA8+2yvoyl9b3tWWWuF55JON77671neLzrJPUTYjYfnSVX+LnI6Xjn2yfrbtPQUpjlMAXTbEysFxO9B+zNXbm6bjt6TYvnW8YXzct3x2Q3vZNYCwsbIkzosZ8cChqfyFBOnqbO97EVgOGdf3dq9XzJPy4tBmUyfqqvvQGGu59/tBadHpKO1+IW3WbLG9R9GxlM/gXmt8YtJhS4SJ26wJNNzau2R1u7LYk2225RrrmH1oW1+vY+pQY5pct1nmlObiNlvLpJzfpVWb0t3xeZmB6kpucn1j/npAeyPzYOm8EPOLx4Vu/cb5YluKG5102Sr6/dbVW9sd9/YzU01ntV1u2I9qumaPzAtx9RXxqm85+ZBpCRt8Wn9fXJU/5lc3xeZmZTk3m69TUFxvfXlGnJ/za+TPL7UPJIxEpMss1dXK66yK+asLYtqzIXRO/8iGePWVq2Jmfl6GG+fFJZ+NKbpCz11fFuuFfVPpFzLvXY+ZTFZh58T5+dXC56hyFGJhWlbehg+Lzbfy+9fF8sx5mfTmeuO3ve78nT1X/Dy1ffniTCU/i5UlMJ9snPfds76n4lU2IfniXX8jjxdt8OMUgJO1Y9Ni4UCxDZFtvDzm5qptfNZ2lNsbE3N49XvnL7X0Vflx30wHjXPXxfK6Se843QcWplviH/3ZMw8IM85QEpWuAcWUg+t7vbYxYymLc8Krl6ROyCyXJ2hz50sxwPoDr4jpaoYnjIdC+ffnjlzik9lzYlWew8lE1E4W104vyLhN1sdTzbXPub3LxNVtW/xYDx/zejTjFetMiUMPqMC5Zf2NV0VetQ+NBxYkrxizUUCaI4+lUrplZZ85P9d5IXywurIl+kZ/G6++IvNgXhwpZkHIuc8kyjaUZ/vp3C5LpXV0+ZeOq9kjMrevild6HX2Srl27ttm0fO3En2RLzer8pnzrptyJdtb11jfl/srX5zdHL9vWM6/N5z9nZOta0vaeoHRVNK3jul3zmk/6jfXlTdlky7/pvGpNaNXqpmzHNsXMsszpdrLiyTTMbFaTNqLT0bT9/P0OeaH45ptlk7KBln+rpNdne4Z3/ur1mvI0JJ9sUu27g86yt322b/qC8sW9/o64lmfbPg1+nAKwaYw7KmztR94OFWKLTEf7bZhjfTk/rmttgZGtJ9u6ZVvboLdVS4Mj3aaUtp0gXZ3tfWIx5eD6Xtf1ovadOlHg2DcH9PtBZWTyoLgZ85pvf27LYyuP+MTkQ3Fdvf3u7dQlyzejKS9s9L54xzpOdaGQ/pY0WWPMNq5pNtuMOcYb0u1cPgPUlUn3jWF1taHsGvK7JkG6m7blvD9tadXlXkqX0zFT/DzHNsmaDnvflNUVlzbOwfXr1/VvBTItE3jmkxkNvy5uuAysHTmVzTq5unC6ZdRyQNO3iCz1TomXAtI/HumdEvsOyBdaR2zLzPTs5QuFKYqB8nQ0j7pPHV+UqVTJc0idb75ZzJ5TI/pXxcLpuO3F5K9N0nxq4LXvE2BLX0i+hNTfJOU58HEKIM5UdtAV2/g1cem8/DF/pHLVXx+fV98X6/kL7fYdEipEufrKq9armmtqI2oWyj79QsHGysNi4apMwqrnrBrNtCmLxy2tX0S6YmW3GDlfHo8pB9f3JiprV9SJsQP7WvvmkH4/uZ7OG7zik6nj4kKeCJGHRRtiRd0/1FSWHert3XCCY52pvH7a19ezTZpm9FX4xsDeae7tWLoq3u9qjHqvK5PvG4OYmXG3TOsXAk2ybD0Ft58d7bKdfTxm+pYss3q99W4bPHB8ShxfzLJaLHlNueyJnu53YJ9rMfumXzfIupHI7r+U77X209nUvGJQaKYOHhDOyWvk0jFMC1VHnToi73yzmRV5dsRszyN/nSTOp0Ye+z4R1fSF5EtI/U1Vnj0epwB6M2rjN27IEMoeqGbBlOsFLxOQ2YKvjfz5E9XbRHKmzVsWDXFjh3KbUhearoHFlIPre5OVtSvqxLi/nmu5Tcfsb9/xUJc+zhv0vnnEJ6MTRXUL4NrpqEFIIy6GDlGug36xjjm5tazfcMtdM58YOCTN6Y+l9fdVfZkRLmMnvdaVifeNgZKcNyqTLVt3Ie2nS7vsZ+rQA3LP0g+sFU1g8Mklcytmt8jsJ1lJD86pWuoZSPikvzrSm91/qeqZy56vi/x4uEVWx1j6s1pHU/WoeZfQfGvU0VC2bS8qf20S5pOT1EF1aiZ9IfkSUH9TludgxymAWNnVymLwpwPVZu7BlAm+qlfZW2ehOLV5LcwJR+nhFmVh6RpYTDm4vtd7GzLP1LMy1MW6bHF//qRBnZgSxy8sy22p85ymPBw6HmqR/LwhID4Rs+KUntEyHRkD19q7kfi63Soy1snrZ319M8Nj9BB9Zw4xcGCakx5LelBDzC8Kt7f1WFcm3jeG2biRDZklGeCZbNm6Cmk/XdrlJg3jMVP7hNpEn7Msowaf8h31a/Syh6PJfS09ub7T+CrGnMPQnmu6XNYrrTO9IA6oh3Vd8b2lzT399QbZjGrWH0anHlS3qR4cVn3AWmigE6zeGaTJt7p8lL7OdXte+Ztc3MCR075nS+Lgw1FT+rpV8sWj/qYtz56OUwBptQR/tquk5jYEZ1PHRd4UFK+yl6+mu7J9K5btwbn5CYO6TST/t1XCdPUtphxc3+uy3tTxK6MHrOaLeSCv5zcvUSeybV0xX8CS5aFMe/BDd+PioW5+5w3OPONrM6NF8TvvKWho71LU7a74MTrWaaufPpMQJNcYMzjNkcdS9TxEvku+zf0I7LOuKFutb+ySzy5qnmnode4z4bKtp3X8OWEK7Wdgu9w1HnPVdUQyQNTg03zhqen5Yp8iWMz0ufMz2TczeH8Zl76K4dLguabLZb3xOqpRV/sSeGLvlH59IJQONjNt1ePp89dvdFa6tOqNQ7J8q8gbozq37SXK32Du07VtuvfdLHFTdUM1pa9bJV+c628P5TnkcQogwJo4lgVt82LVEkhYn/OXXUH1U7tVw2EWik3pm1PVt+To18uanslRlypdrcwt/aO4Tb6mvt2n8FrX+XxMObi+N2wbs+JcVg71q+BddnWdGJkSx6+otOuTHTVTI2gAKi4ecuJx3uDMM77OnxOVC4uD29u7Mv+63R4/pol1avXTzEwKutWpS1yaY46lal6uy8qnzn9dv6Wv77qy1frGWL7nPpMs23pa5dLY9ruotp9u7XKS8ZgEBrntrpzpVwKnqcmMzaaW+QcMaZhGPfQecof06wa5GmyYaatND0sb06P7SejPau1oN0TWbrVOQ47NN5u2oKVle9H5a5Mqn1wNELBFMekLyRfP+ttLeQ5xnAIIsyFWDs7J1l0FTZVAU3/JRDPP6fvmVg39le3ZLJTWWyFc2rwGa5fyfXK5z8I7XQHMrGq9rKoNVr72uTFgjSkH1/fGlrV5ELJvWe3mOlGTn+xkdWP0oOSh46EuKc8bPOMTZWNFPJyd3cpjJ8so3zi4pb1rElq3bVLFOpXb3vKZSaG3aHXEwLFpTngsTR2/kA0EuD3Koce6MvG+cYuYVNk6S9F+2trlsTTjMfG2wQPHC0bT5pbEyo38pUHpRj24snWkP2+QpcoVxtHUPNvD0kr06H7nei70faWt34Lg+DyD2HwbcbwS2LC9+Py1SZhPrdyvgk5GNX0h+eJXf/spT6n34xRAiNE08VVL0KSfU2CbKt41fd9OP+A2O57z9q39Sr1pv+oBX5c8CHa9BcU3XQOLKQfX90aXte57vFEnqvLZBMZQ8ZCHZOcN/vH12mkVE+gBxNEzqB52noXV2t41Cq3bdelineLDwvXMJO9Ythpj2sWnOeWxZJ7P032Laa91ZeJ941YxmbJ1l679LLfLW8/2GnySZk/pqxgLqhUa2tToHvLRtD1PzenXDfLMslgvXF00i5riJ2tk55TRfHQ/xVUeU3mbR99HXzvbOWwcn29K3PbS5K9NunxqluIz+mRLX0i+uNff/spT6fs4BeBnY+VgdvvXzPJ6w6ybpquGbictNqN2YDq/ojx+hohd6RuL8pe66Wd0+ATBvukaVkw5uL43sqzNtz8FnHhQJ8ry23bGMyeGiId8Nffnfrzi67Vjur26oAcD/GZhdbd3DSLqdlnaWMfUi0sr+cwk31u03OpNmjSnP5Y6Bnd6ryuT7xtD+H0Tn5vBy9ZTqvaz2i570W1In7bd4NPoKsakVKbteWtKv773tKnDMAFMacqoDFAOqhH94sMX5OdfUfPt1Kh/7X5PNS3T/R5VNfVeNdZXF6Zr71EPzJyWCXa+IhOZb9HbC8lfVynzySLFZ/SpMX0h+eJaf/ssTyXlcQogjgzOVXshGwxxpbER1Bcdri6IhwvtzdqxPMgMOtk1t7AoTt9so2/7lmmYtjz0d3RVviB/zTMI9k7XkDzKoRbDuL7Xcb3s86vPTtHPRZEnqBdCMm631onsOWCVvBwdl4Xt9RwPBek6b8i+Dcwhv53ja/l7/tTn8q1lJh3y/a3PTHNp7/qo20WpYx0Tky+oGT4dD9GvcK43qdKc6FgaDwqdahncGaCu+LTJrgbog/KHobt/E5+TQcs2gG/76douBxh9W2Qfrl27ttm0fO3En2RLzfrypiy7Tfn2+jKzvLmuV9tcnc9em1/V/25iW6/1vaub8jCq/z1lulrWkX2P/NvM5rL5wATpr32mRW0ds7/WjYy3UVyKq8oKXvt7vlTSYc3XebkFi0T5VluK5VfkuL2g/B1Z35RtQXMaDJ98svHdd9f6btFZ9inKxgjKl/b6G1SeLftkqz/FNERtF4Czetyh2199LNaXSltSa6cc2+CGtsC0lbU2orXtaGpjq+2CQ9+SIF3OfX1KLuWg15mpJsLlvYrDenl7XF5q22tiyUtl19aJWn635KVHvx+TltK+tuZ/tT8vxxjOdSLTHp+Y/bF+psmXxvJ1b+/6qNtGH7HOKL3NG83/Xl26YkwtKM0N+eBzLDWm2yFvhqormVo6G9rVqgR5FHSM6/2v5Y21bdFLMa8SpLueZ2ZxrPcNacg07Z9i3ceG8rKksfaZbemoyPPHcf86XL9+Xf9WINOyRw0yyQRZHb5wMvv50TOXs5/YWtTI6/SCEMvrA19FAgCgB3tP3p/93BVxh5q9IDvxA6uT+caZSSOGsdjldQIAcmo24bRYEMti/cpx62w2pKdmWM2dnxerCb45/b333hO33nqr/tfY9rvtDtqaOL1wVYzvEQYAANtFfnuV3y0oOwcxjM3urhMAYJiH/Lc9gBtphT8HzAeDT9uV+hreFPd1AwCAgeWDL30HeVtV9uBUYpiK3V0nAKAof8h/3JdVwYMaWwh9DpgHbrsDAABbwq667Q4AADTKbgO7zq13Q0id10233e25ePFiafBpc3P8z8fffi77SRAIAAD6xuATAADA9tb4zKd9+/aJ4rJ///7RAgAAAAAAAMRwmvn03cMvZD8BAAD68MhdXx3NfCLuAAAA2Fl45hMAANgSuO0OAABge2u87U7/BAAAAAAAAJJj8AkAAAAAAAC9YfAJAAAAAAAAvWHwCQAAAAAAAL1h8AkAAAAAAAC9+dLs6WNi9oX/W/w/+gUAAAAAAAAgDSH+fxBYsrVi+uo+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solidFill>
                <a:srgbClr val="7030A0"/>
              </a:solidFill>
            </a:endParaRPr>
          </a:p>
        </p:txBody>
      </p:sp>
      <p:pic>
        <p:nvPicPr>
          <p:cNvPr id="9" name="Imagem 8"/>
          <p:cNvPicPr>
            <a:picLocks noChangeAspect="1"/>
          </p:cNvPicPr>
          <p:nvPr/>
        </p:nvPicPr>
        <p:blipFill>
          <a:blip r:embed="rId3"/>
          <a:stretch>
            <a:fillRect/>
          </a:stretch>
        </p:blipFill>
        <p:spPr>
          <a:xfrm>
            <a:off x="1084148" y="2922729"/>
            <a:ext cx="7816644" cy="1161573"/>
          </a:xfrm>
          <a:prstGeom prst="rect">
            <a:avLst/>
          </a:prstGeom>
        </p:spPr>
      </p:pic>
      <p:grpSp>
        <p:nvGrpSpPr>
          <p:cNvPr id="5" name="Google Shape;73;p15">
            <a:extLst>
              <a:ext uri="{FF2B5EF4-FFF2-40B4-BE49-F238E27FC236}">
                <a16:creationId xmlns:a16="http://schemas.microsoft.com/office/drawing/2014/main" id="{BBC506D2-C18B-81B3-8546-2901C05BB266}"/>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29413181-8468-AF34-E8B5-77DF490256C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5;p15">
              <a:extLst>
                <a:ext uri="{FF2B5EF4-FFF2-40B4-BE49-F238E27FC236}">
                  <a16:creationId xmlns:a16="http://schemas.microsoft.com/office/drawing/2014/main" id="{B66CAB1C-9EED-2D9D-380B-5A391FD945C4}"/>
                </a:ext>
              </a:extLst>
            </p:cNvPr>
            <p:cNvGrpSpPr/>
            <p:nvPr/>
          </p:nvGrpSpPr>
          <p:grpSpPr>
            <a:xfrm>
              <a:off x="5592275" y="4645600"/>
              <a:ext cx="1343375" cy="533264"/>
              <a:chOff x="7676800" y="4493200"/>
              <a:chExt cx="1343375" cy="533264"/>
            </a:xfrm>
          </p:grpSpPr>
          <p:sp>
            <p:nvSpPr>
              <p:cNvPr id="13" name="Google Shape;76;p15">
                <a:extLst>
                  <a:ext uri="{FF2B5EF4-FFF2-40B4-BE49-F238E27FC236}">
                    <a16:creationId xmlns:a16="http://schemas.microsoft.com/office/drawing/2014/main" id="{25970168-8D88-1C8C-F439-18B9AB8DBED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p15">
                <a:extLst>
                  <a:ext uri="{FF2B5EF4-FFF2-40B4-BE49-F238E27FC236}">
                    <a16:creationId xmlns:a16="http://schemas.microsoft.com/office/drawing/2014/main" id="{EB65BF3B-D52B-BCD7-3346-3D1CDB73F40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5" name="Google Shape;78;p15">
                <a:extLst>
                  <a:ext uri="{FF2B5EF4-FFF2-40B4-BE49-F238E27FC236}">
                    <a16:creationId xmlns:a16="http://schemas.microsoft.com/office/drawing/2014/main" id="{7BB2AA2C-99BC-2481-6093-23AC16A90DF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1" name="Google Shape;79;p15">
              <a:extLst>
                <a:ext uri="{FF2B5EF4-FFF2-40B4-BE49-F238E27FC236}">
                  <a16:creationId xmlns:a16="http://schemas.microsoft.com/office/drawing/2014/main" id="{02E699FD-28BF-7BC2-87C3-EC9A09BFC449}"/>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2" name="Google Shape;80;p15">
              <a:extLst>
                <a:ext uri="{FF2B5EF4-FFF2-40B4-BE49-F238E27FC236}">
                  <a16:creationId xmlns:a16="http://schemas.microsoft.com/office/drawing/2014/main" id="{4B38D6DA-492C-3DF6-2443-D00C30B7BF7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914077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idx="1"/>
          </p:nvPr>
        </p:nvPicPr>
        <p:blipFill>
          <a:blip r:embed="rId2"/>
          <a:stretch>
            <a:fillRect/>
          </a:stretch>
        </p:blipFill>
        <p:spPr>
          <a:xfrm>
            <a:off x="1058418" y="1315546"/>
            <a:ext cx="7886700" cy="1872346"/>
          </a:xfrm>
          <a:prstGeom prst="rect">
            <a:avLst/>
          </a:prstGeom>
        </p:spPr>
      </p:pic>
      <p:sp>
        <p:nvSpPr>
          <p:cNvPr id="4" name="Title 1">
            <a:extLst>
              <a:ext uri="{FF2B5EF4-FFF2-40B4-BE49-F238E27FC236}">
                <a16:creationId xmlns:a16="http://schemas.microsoft.com/office/drawing/2014/main" id="{E365314B-424A-E6E6-A307-344A6957155E}"/>
              </a:ext>
            </a:extLst>
          </p:cNvPr>
          <p:cNvSpPr txBox="1">
            <a:spLocks/>
          </p:cNvSpPr>
          <p:nvPr/>
        </p:nvSpPr>
        <p:spPr>
          <a:xfrm>
            <a:off x="628651" y="285468"/>
            <a:ext cx="6977495" cy="4903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pic>
        <p:nvPicPr>
          <p:cNvPr id="6" name="Imagem 5"/>
          <p:cNvPicPr>
            <a:picLocks noChangeAspect="1"/>
          </p:cNvPicPr>
          <p:nvPr/>
        </p:nvPicPr>
        <p:blipFill>
          <a:blip r:embed="rId3"/>
          <a:stretch>
            <a:fillRect/>
          </a:stretch>
        </p:blipFill>
        <p:spPr>
          <a:xfrm>
            <a:off x="1064600" y="3698882"/>
            <a:ext cx="6541546" cy="544334"/>
          </a:xfrm>
          <a:prstGeom prst="rect">
            <a:avLst/>
          </a:prstGeom>
        </p:spPr>
      </p:pic>
      <p:sp>
        <p:nvSpPr>
          <p:cNvPr id="7" name="CaixaDeTexto 6"/>
          <p:cNvSpPr txBox="1"/>
          <p:nvPr/>
        </p:nvSpPr>
        <p:spPr>
          <a:xfrm flipH="1">
            <a:off x="733943" y="839625"/>
            <a:ext cx="1815293" cy="415498"/>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Bula</a:t>
            </a:r>
          </a:p>
        </p:txBody>
      </p:sp>
      <p:sp>
        <p:nvSpPr>
          <p:cNvPr id="9" name="CaixaDeTexto 8"/>
          <p:cNvSpPr txBox="1"/>
          <p:nvPr/>
        </p:nvSpPr>
        <p:spPr>
          <a:xfrm flipH="1">
            <a:off x="733943" y="3232385"/>
            <a:ext cx="1815293" cy="738664"/>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Portal</a:t>
            </a:r>
            <a:r>
              <a:rPr lang="pt-BR" sz="2100" dirty="0">
                <a:solidFill>
                  <a:schemeClr val="bg2">
                    <a:lumMod val="10000"/>
                  </a:schemeClr>
                </a:solidFill>
              </a:rPr>
              <a:t> </a:t>
            </a:r>
            <a:r>
              <a:rPr lang="pt-BR" sz="2100" dirty="0">
                <a:solidFill>
                  <a:schemeClr val="bg1"/>
                </a:solidFill>
              </a:rPr>
              <a:t>OBM</a:t>
            </a:r>
          </a:p>
        </p:txBody>
      </p:sp>
      <p:grpSp>
        <p:nvGrpSpPr>
          <p:cNvPr id="2" name="Google Shape;73;p15">
            <a:extLst>
              <a:ext uri="{FF2B5EF4-FFF2-40B4-BE49-F238E27FC236}">
                <a16:creationId xmlns:a16="http://schemas.microsoft.com/office/drawing/2014/main" id="{916789DE-CC04-8BF0-AD79-2B53C8B1E513}"/>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D7552F88-4998-7C2C-AB5D-A2FE1BA88646}"/>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3E6C968A-DD89-F57C-2021-808A662576AD}"/>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5C3BF4F6-3B7F-4CFC-B8D6-7F8CC807A99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1E840693-9DA4-6F9B-B57C-560785C7A86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41C4F015-D2A5-0F51-0824-8474CFB55A2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66CB545F-0DBC-547A-8197-412873D3C560}"/>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A0484211-0401-D75F-1CA8-D1595E0B58D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9570987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s_entregav3_Dez2023" id="{321D9205-E72D-9845-AF77-841DD1E46A61}" vid="{6C6BCFB6-30BD-3241-BE7C-460D37BA37A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c44d7d8-a149-432c-a72c-2d3b3d2b8d35" xsi:nil="true"/>
    <lcf76f155ced4ddcb4097134ff3c332f xmlns="720ab28d-ea4c-49ff-b0c1-43ca4181e6f3">
      <Terms xmlns="http://schemas.microsoft.com/office/infopath/2007/PartnerControls"/>
    </lcf76f155ced4ddcb4097134ff3c332f>
    <_Flow_SignoffStatus xmlns="720ab28d-ea4c-49ff-b0c1-43ca4181e6f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C0BEEA1AF945FF4E9BEA3E1618E1D1DF" ma:contentTypeVersion="14" ma:contentTypeDescription="Criar um novo documento." ma:contentTypeScope="" ma:versionID="04f6c40361287c0f702d8fc2d212c20f">
  <xsd:schema xmlns:xsd="http://www.w3.org/2001/XMLSchema" xmlns:xs="http://www.w3.org/2001/XMLSchema" xmlns:p="http://schemas.microsoft.com/office/2006/metadata/properties" xmlns:ns2="720ab28d-ea4c-49ff-b0c1-43ca4181e6f3" xmlns:ns3="ac44d7d8-a149-432c-a72c-2d3b3d2b8d35" targetNamespace="http://schemas.microsoft.com/office/2006/metadata/properties" ma:root="true" ma:fieldsID="886a19f76bd4c53cef64263fb31e9a3d" ns2:_="" ns3:_="">
    <xsd:import namespace="720ab28d-ea4c-49ff-b0c1-43ca4181e6f3"/>
    <xsd:import namespace="ac44d7d8-a149-432c-a72c-2d3b3d2b8d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0ab28d-ea4c-49ff-b0c1-43ca4181e6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m" ma:readOnly="false" ma:fieldId="{5cf76f15-5ced-4ddc-b409-7134ff3c332f}" ma:taxonomyMulti="true" ma:sspId="47314af4-d308-44cd-9263-95fda59d53f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_Flow_SignoffStatus" ma:index="21" nillable="true" ma:displayName="Estado da aprovação" ma:internalName="Estado_x0020_da_x0020_aprova_x00e7__x00e3_o">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44d7d8-a149-432c-a72c-2d3b3d2b8d35"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TaxCatchAll" ma:index="14" nillable="true" ma:displayName="Taxonomy Catch All Column" ma:hidden="true" ma:list="{87c758b0-97d6-4bbd-bebf-7688bcd0aa73}" ma:internalName="TaxCatchAll" ma:showField="CatchAllData" ma:web="ac44d7d8-a149-432c-a72c-2d3b3d2b8d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4AA097-906D-41CC-83AF-85E1A6DD9FE7}">
  <ds:schemaRefs>
    <ds:schemaRef ds:uri="http://schemas.microsoft.com/sharepoint/v3/contenttype/forms"/>
  </ds:schemaRefs>
</ds:datastoreItem>
</file>

<file path=customXml/itemProps2.xml><?xml version="1.0" encoding="utf-8"?>
<ds:datastoreItem xmlns:ds="http://schemas.openxmlformats.org/officeDocument/2006/customXml" ds:itemID="{383AF41B-E158-4728-87EB-0FBDEBFCD8FF}">
  <ds:schemaRefs>
    <ds:schemaRef ds:uri="720ab28d-ea4c-49ff-b0c1-43ca4181e6f3"/>
    <ds:schemaRef ds:uri="ac44d7d8-a149-432c-a72c-2d3b3d2b8d3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495C026-191B-4F29-BCE7-49AAE6F2A041}">
  <ds:schemaRefs>
    <ds:schemaRef ds:uri="720ab28d-ea4c-49ff-b0c1-43ca4181e6f3"/>
    <ds:schemaRef ds:uri="ac44d7d8-a149-432c-a72c-2d3b3d2b8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Simple Light</Template>
  <TotalTime>1890</TotalTime>
  <Words>2461</Words>
  <Application>Microsoft Macintosh PowerPoint</Application>
  <PresentationFormat>On-screen Show (16:9)</PresentationFormat>
  <Paragraphs>386</Paragraphs>
  <Slides>47</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Arial</vt:lpstr>
      <vt:lpstr>Calibri</vt:lpstr>
      <vt:lpstr>Capriola</vt:lpstr>
      <vt:lpstr>DM Sans</vt:lpstr>
      <vt:lpstr>Gotham</vt:lpstr>
      <vt:lpstr>Gotham Black</vt:lpstr>
      <vt:lpstr>Graphik</vt:lpstr>
      <vt:lpstr>Raleway</vt:lpstr>
      <vt:lpstr>Sniglet</vt:lpstr>
      <vt:lpstr>Varela Round</vt:lpstr>
      <vt:lpstr>Verdana</vt:lpstr>
      <vt:lpstr>Simple Light</vt:lpstr>
      <vt:lpstr>PowerPoint Presentation</vt:lpstr>
      <vt:lpstr>Agenda</vt:lpstr>
      <vt:lpstr>PROJETO PROADI IPS-BRASIL</vt:lpstr>
      <vt:lpstr>IPS –Brasil – objetivos específicos</vt:lpstr>
      <vt:lpstr>PowerPoint Presentation</vt:lpstr>
      <vt:lpstr>PowerPoint Presentation</vt:lpstr>
      <vt:lpstr>PowerPoint Presentation</vt:lpstr>
      <vt:lpstr>Metodologia utilizada para atualizar a OBM</vt:lpstr>
      <vt:lpstr>PowerPoint Presentation</vt:lpstr>
      <vt:lpstr>PowerPoint Presentation</vt:lpstr>
      <vt:lpstr>PowerPoint Presentation</vt:lpstr>
      <vt:lpstr>PowerPoint Presentation</vt:lpstr>
      <vt:lpstr>Sumário Internacional do Paciente (IPS - International Patient Summary)</vt:lpstr>
      <vt:lpstr>Princípios do Sumário Internacional do Paciente -SIP</vt:lpstr>
      <vt:lpstr>PowerPoint Presentation</vt:lpstr>
      <vt:lpstr>Considerações Importantes</vt:lpstr>
      <vt:lpstr>PowerPoint Presentation</vt:lpstr>
      <vt:lpstr>FASES DA CONSTRUÇÃO DO IPS</vt:lpstr>
      <vt:lpstr>PowerPoint Presentation</vt:lpstr>
      <vt:lpstr>FASES DA CONSTRUÇÃO DO IPS</vt:lpstr>
      <vt:lpstr>PowerPoint Presentation</vt:lpstr>
      <vt:lpstr>PowerPoint Presentation</vt:lpstr>
      <vt:lpstr>PowerPoint Presentation</vt:lpstr>
      <vt:lpstr>PowerPoint Presentation</vt:lpstr>
      <vt:lpstr>PowerPoint Presentation</vt:lpstr>
      <vt:lpstr>Arquitetura proposta / casos de uso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Exemplos IPS</vt:lpstr>
      <vt:lpstr>PowerPoint Presentation</vt:lpstr>
      <vt:lpstr>PowerPoint Presentation</vt:lpstr>
      <vt:lpstr>A importância de incorporar um Serviço de Terminologia no MS</vt:lpstr>
      <vt:lpstr>PowerPoint Presentation</vt:lpstr>
      <vt:lpstr>PowerPoint Presentation</vt:lpstr>
      <vt:lpstr>Participações em eventos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Beatriz de Faria Leao</dc:creator>
  <cp:lastModifiedBy>Beatriz de Faria Leao</cp:lastModifiedBy>
  <cp:revision>26</cp:revision>
  <dcterms:created xsi:type="dcterms:W3CDTF">2023-12-18T21:24:32Z</dcterms:created>
  <dcterms:modified xsi:type="dcterms:W3CDTF">2024-01-24T19:35:10Z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0x010100C0BEEA1AF945FF4E9BEA3E1618E1D1DF</vt:lpwstr>
  </property>
  <property fmtid="{D5CDD505-2E9C-101B-9397-08002B2CF9AE}" pid="3" name="MediaServiceImageTags">
    <vt:lpwstr/>
  </property>
</Properties>
</file>